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2" r:id="rId2"/>
    <p:sldId id="263" r:id="rId3"/>
    <p:sldId id="264" r:id="rId4"/>
    <p:sldId id="265" r:id="rId5"/>
    <p:sldId id="267" r:id="rId6"/>
    <p:sldId id="266" r:id="rId7"/>
    <p:sldId id="268" r:id="rId8"/>
    <p:sldId id="269" r:id="rId9"/>
    <p:sldId id="270" r:id="rId10"/>
    <p:sldId id="271" r:id="rId11"/>
    <p:sldId id="272" r:id="rId12"/>
    <p:sldId id="273" r:id="rId13"/>
    <p:sldId id="275" r:id="rId14"/>
    <p:sldId id="274" r:id="rId15"/>
    <p:sldId id="276" r:id="rId16"/>
    <p:sldId id="278" r:id="rId17"/>
    <p:sldId id="282" r:id="rId18"/>
    <p:sldId id="281" r:id="rId19"/>
    <p:sldId id="285" r:id="rId20"/>
    <p:sldId id="286" r:id="rId21"/>
    <p:sldId id="283" r:id="rId22"/>
    <p:sldId id="284" r:id="rId23"/>
    <p:sldId id="279"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9" autoAdjust="0"/>
    <p:restoredTop sz="94629"/>
  </p:normalViewPr>
  <p:slideViewPr>
    <p:cSldViewPr snapToGrid="0">
      <p:cViewPr>
        <p:scale>
          <a:sx n="93" d="100"/>
          <a:sy n="93" d="100"/>
        </p:scale>
        <p:origin x="92"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986B56-BB47-6D40-9084-EC2B5DD484A5}" type="datetimeFigureOut">
              <a:rPr lang="en-US" smtClean="0"/>
              <a:t>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D4CF15-B8A0-7449-8307-B0784DEBBFCE}" type="slidenum">
              <a:rPr lang="en-US" smtClean="0"/>
              <a:t>‹#›</a:t>
            </a:fld>
            <a:endParaRPr lang="en-US"/>
          </a:p>
        </p:txBody>
      </p:sp>
    </p:spTree>
    <p:extLst>
      <p:ext uri="{BB962C8B-B14F-4D97-AF65-F5344CB8AC3E}">
        <p14:creationId xmlns:p14="http://schemas.microsoft.com/office/powerpoint/2010/main" val="3550848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Spend 5 minutes having a discussion in pairs then 10 minutes to feedback</a:t>
            </a:r>
          </a:p>
        </p:txBody>
      </p:sp>
      <p:sp>
        <p:nvSpPr>
          <p:cNvPr id="4" name="Slide Number Placeholder 3"/>
          <p:cNvSpPr>
            <a:spLocks noGrp="1"/>
          </p:cNvSpPr>
          <p:nvPr>
            <p:ph type="sldNum" sz="quarter" idx="5"/>
          </p:nvPr>
        </p:nvSpPr>
        <p:spPr/>
        <p:txBody>
          <a:bodyPr/>
          <a:lstStyle/>
          <a:p>
            <a:fld id="{38D4CF15-B8A0-7449-8307-B0784DEBBFCE}" type="slidenum">
              <a:rPr lang="en-US" smtClean="0"/>
              <a:t>3</a:t>
            </a:fld>
            <a:endParaRPr lang="en-US"/>
          </a:p>
        </p:txBody>
      </p:sp>
    </p:spTree>
    <p:extLst>
      <p:ext uri="{BB962C8B-B14F-4D97-AF65-F5344CB8AC3E}">
        <p14:creationId xmlns:p14="http://schemas.microsoft.com/office/powerpoint/2010/main" val="2810595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through the information on the slide and refer to the resource for further information. Ask the group if they think forced marriage is an issue in their country or community. </a:t>
            </a:r>
          </a:p>
        </p:txBody>
      </p:sp>
      <p:sp>
        <p:nvSpPr>
          <p:cNvPr id="4" name="Slide Number Placeholder 3"/>
          <p:cNvSpPr>
            <a:spLocks noGrp="1"/>
          </p:cNvSpPr>
          <p:nvPr>
            <p:ph type="sldNum" sz="quarter" idx="5"/>
          </p:nvPr>
        </p:nvSpPr>
        <p:spPr/>
        <p:txBody>
          <a:bodyPr/>
          <a:lstStyle/>
          <a:p>
            <a:fld id="{38D4CF15-B8A0-7449-8307-B0784DEBBFCE}" type="slidenum">
              <a:rPr lang="en-US" smtClean="0"/>
              <a:t>12</a:t>
            </a:fld>
            <a:endParaRPr lang="en-US"/>
          </a:p>
        </p:txBody>
      </p:sp>
    </p:spTree>
    <p:extLst>
      <p:ext uri="{BB962C8B-B14F-4D97-AF65-F5344CB8AC3E}">
        <p14:creationId xmlns:p14="http://schemas.microsoft.com/office/powerpoint/2010/main" val="2447381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discussion – 10 minutes – refer to the resource for further information</a:t>
            </a:r>
          </a:p>
        </p:txBody>
      </p:sp>
      <p:sp>
        <p:nvSpPr>
          <p:cNvPr id="4" name="Slide Number Placeholder 3"/>
          <p:cNvSpPr>
            <a:spLocks noGrp="1"/>
          </p:cNvSpPr>
          <p:nvPr>
            <p:ph type="sldNum" sz="quarter" idx="5"/>
          </p:nvPr>
        </p:nvSpPr>
        <p:spPr/>
        <p:txBody>
          <a:bodyPr/>
          <a:lstStyle/>
          <a:p>
            <a:fld id="{38D4CF15-B8A0-7449-8307-B0784DEBBFCE}" type="slidenum">
              <a:rPr lang="en-US" smtClean="0"/>
              <a:t>13</a:t>
            </a:fld>
            <a:endParaRPr lang="en-US"/>
          </a:p>
        </p:txBody>
      </p:sp>
    </p:spTree>
    <p:extLst>
      <p:ext uri="{BB962C8B-B14F-4D97-AF65-F5344CB8AC3E}">
        <p14:creationId xmlns:p14="http://schemas.microsoft.com/office/powerpoint/2010/main" val="1927961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the resource for further information</a:t>
            </a:r>
          </a:p>
        </p:txBody>
      </p:sp>
      <p:sp>
        <p:nvSpPr>
          <p:cNvPr id="4" name="Slide Number Placeholder 3"/>
          <p:cNvSpPr>
            <a:spLocks noGrp="1"/>
          </p:cNvSpPr>
          <p:nvPr>
            <p:ph type="sldNum" sz="quarter" idx="5"/>
          </p:nvPr>
        </p:nvSpPr>
        <p:spPr/>
        <p:txBody>
          <a:bodyPr/>
          <a:lstStyle/>
          <a:p>
            <a:fld id="{38D4CF15-B8A0-7449-8307-B0784DEBBFCE}" type="slidenum">
              <a:rPr lang="en-US" smtClean="0"/>
              <a:t>14</a:t>
            </a:fld>
            <a:endParaRPr lang="en-US"/>
          </a:p>
        </p:txBody>
      </p:sp>
    </p:spTree>
    <p:extLst>
      <p:ext uri="{BB962C8B-B14F-4D97-AF65-F5344CB8AC3E}">
        <p14:creationId xmlns:p14="http://schemas.microsoft.com/office/powerpoint/2010/main" val="3884186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the resource for further information</a:t>
            </a:r>
          </a:p>
        </p:txBody>
      </p:sp>
      <p:sp>
        <p:nvSpPr>
          <p:cNvPr id="4" name="Slide Number Placeholder 3"/>
          <p:cNvSpPr>
            <a:spLocks noGrp="1"/>
          </p:cNvSpPr>
          <p:nvPr>
            <p:ph type="sldNum" sz="quarter" idx="5"/>
          </p:nvPr>
        </p:nvSpPr>
        <p:spPr/>
        <p:txBody>
          <a:bodyPr/>
          <a:lstStyle/>
          <a:p>
            <a:fld id="{38D4CF15-B8A0-7449-8307-B0784DEBBFCE}" type="slidenum">
              <a:rPr lang="en-US" smtClean="0"/>
              <a:t>15</a:t>
            </a:fld>
            <a:endParaRPr lang="en-US"/>
          </a:p>
        </p:txBody>
      </p:sp>
    </p:spTree>
    <p:extLst>
      <p:ext uri="{BB962C8B-B14F-4D97-AF65-F5344CB8AC3E}">
        <p14:creationId xmlns:p14="http://schemas.microsoft.com/office/powerpoint/2010/main" val="2174256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the group to discuss in pairs for 5 minutes then feedback for 10 minutes</a:t>
            </a:r>
          </a:p>
        </p:txBody>
      </p:sp>
      <p:sp>
        <p:nvSpPr>
          <p:cNvPr id="4" name="Slide Number Placeholder 3"/>
          <p:cNvSpPr>
            <a:spLocks noGrp="1"/>
          </p:cNvSpPr>
          <p:nvPr>
            <p:ph type="sldNum" sz="quarter" idx="5"/>
          </p:nvPr>
        </p:nvSpPr>
        <p:spPr/>
        <p:txBody>
          <a:bodyPr/>
          <a:lstStyle/>
          <a:p>
            <a:fld id="{38D4CF15-B8A0-7449-8307-B0784DEBBFCE}" type="slidenum">
              <a:rPr lang="en-US" smtClean="0"/>
              <a:t>16</a:t>
            </a:fld>
            <a:endParaRPr lang="en-US"/>
          </a:p>
        </p:txBody>
      </p:sp>
    </p:spTree>
    <p:extLst>
      <p:ext uri="{BB962C8B-B14F-4D97-AF65-F5344CB8AC3E}">
        <p14:creationId xmlns:p14="http://schemas.microsoft.com/office/powerpoint/2010/main" val="61048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through the slide </a:t>
            </a:r>
          </a:p>
        </p:txBody>
      </p:sp>
      <p:sp>
        <p:nvSpPr>
          <p:cNvPr id="4" name="Slide Number Placeholder 3"/>
          <p:cNvSpPr>
            <a:spLocks noGrp="1"/>
          </p:cNvSpPr>
          <p:nvPr>
            <p:ph type="sldNum" sz="quarter" idx="5"/>
          </p:nvPr>
        </p:nvSpPr>
        <p:spPr/>
        <p:txBody>
          <a:bodyPr/>
          <a:lstStyle/>
          <a:p>
            <a:fld id="{38D4CF15-B8A0-7449-8307-B0784DEBBFCE}" type="slidenum">
              <a:rPr lang="en-US" smtClean="0"/>
              <a:t>17</a:t>
            </a:fld>
            <a:endParaRPr lang="en-US"/>
          </a:p>
        </p:txBody>
      </p:sp>
    </p:spTree>
    <p:extLst>
      <p:ext uri="{BB962C8B-B14F-4D97-AF65-F5344CB8AC3E}">
        <p14:creationId xmlns:p14="http://schemas.microsoft.com/office/powerpoint/2010/main" val="908201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through the slide</a:t>
            </a:r>
          </a:p>
        </p:txBody>
      </p:sp>
      <p:sp>
        <p:nvSpPr>
          <p:cNvPr id="4" name="Slide Number Placeholder 3"/>
          <p:cNvSpPr>
            <a:spLocks noGrp="1"/>
          </p:cNvSpPr>
          <p:nvPr>
            <p:ph type="sldNum" sz="quarter" idx="5"/>
          </p:nvPr>
        </p:nvSpPr>
        <p:spPr/>
        <p:txBody>
          <a:bodyPr/>
          <a:lstStyle/>
          <a:p>
            <a:fld id="{38D4CF15-B8A0-7449-8307-B0784DEBBFCE}" type="slidenum">
              <a:rPr lang="en-US" smtClean="0"/>
              <a:t>18</a:t>
            </a:fld>
            <a:endParaRPr lang="en-US"/>
          </a:p>
        </p:txBody>
      </p:sp>
    </p:spTree>
    <p:extLst>
      <p:ext uri="{BB962C8B-B14F-4D97-AF65-F5344CB8AC3E}">
        <p14:creationId xmlns:p14="http://schemas.microsoft.com/office/powerpoint/2010/main" val="718752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through the slide</a:t>
            </a:r>
          </a:p>
        </p:txBody>
      </p:sp>
      <p:sp>
        <p:nvSpPr>
          <p:cNvPr id="4" name="Slide Number Placeholder 3"/>
          <p:cNvSpPr>
            <a:spLocks noGrp="1"/>
          </p:cNvSpPr>
          <p:nvPr>
            <p:ph type="sldNum" sz="quarter" idx="5"/>
          </p:nvPr>
        </p:nvSpPr>
        <p:spPr/>
        <p:txBody>
          <a:bodyPr/>
          <a:lstStyle/>
          <a:p>
            <a:fld id="{38D4CF15-B8A0-7449-8307-B0784DEBBFCE}" type="slidenum">
              <a:rPr lang="en-US" smtClean="0"/>
              <a:t>20</a:t>
            </a:fld>
            <a:endParaRPr lang="en-US"/>
          </a:p>
        </p:txBody>
      </p:sp>
    </p:spTree>
    <p:extLst>
      <p:ext uri="{BB962C8B-B14F-4D97-AF65-F5344CB8AC3E}">
        <p14:creationId xmlns:p14="http://schemas.microsoft.com/office/powerpoint/2010/main" val="3607197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through the slide</a:t>
            </a:r>
          </a:p>
        </p:txBody>
      </p:sp>
      <p:sp>
        <p:nvSpPr>
          <p:cNvPr id="4" name="Slide Number Placeholder 3"/>
          <p:cNvSpPr>
            <a:spLocks noGrp="1"/>
          </p:cNvSpPr>
          <p:nvPr>
            <p:ph type="sldNum" sz="quarter" idx="5"/>
          </p:nvPr>
        </p:nvSpPr>
        <p:spPr/>
        <p:txBody>
          <a:bodyPr/>
          <a:lstStyle/>
          <a:p>
            <a:fld id="{38D4CF15-B8A0-7449-8307-B0784DEBBFCE}" type="slidenum">
              <a:rPr lang="en-US" smtClean="0"/>
              <a:t>21</a:t>
            </a:fld>
            <a:endParaRPr lang="en-US"/>
          </a:p>
        </p:txBody>
      </p:sp>
    </p:spTree>
    <p:extLst>
      <p:ext uri="{BB962C8B-B14F-4D97-AF65-F5344CB8AC3E}">
        <p14:creationId xmlns:p14="http://schemas.microsoft.com/office/powerpoint/2010/main" val="2548585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through the slide</a:t>
            </a:r>
          </a:p>
        </p:txBody>
      </p:sp>
      <p:sp>
        <p:nvSpPr>
          <p:cNvPr id="4" name="Slide Number Placeholder 3"/>
          <p:cNvSpPr>
            <a:spLocks noGrp="1"/>
          </p:cNvSpPr>
          <p:nvPr>
            <p:ph type="sldNum" sz="quarter" idx="5"/>
          </p:nvPr>
        </p:nvSpPr>
        <p:spPr/>
        <p:txBody>
          <a:bodyPr/>
          <a:lstStyle/>
          <a:p>
            <a:fld id="{38D4CF15-B8A0-7449-8307-B0784DEBBFCE}" type="slidenum">
              <a:rPr lang="en-US" smtClean="0"/>
              <a:t>22</a:t>
            </a:fld>
            <a:endParaRPr lang="en-US"/>
          </a:p>
        </p:txBody>
      </p:sp>
    </p:spTree>
    <p:extLst>
      <p:ext uri="{BB962C8B-B14F-4D97-AF65-F5344CB8AC3E}">
        <p14:creationId xmlns:p14="http://schemas.microsoft.com/office/powerpoint/2010/main" val="1381524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information on the slide</a:t>
            </a:r>
          </a:p>
        </p:txBody>
      </p:sp>
      <p:sp>
        <p:nvSpPr>
          <p:cNvPr id="4" name="Slide Number Placeholder 3"/>
          <p:cNvSpPr>
            <a:spLocks noGrp="1"/>
          </p:cNvSpPr>
          <p:nvPr>
            <p:ph type="sldNum" sz="quarter" idx="5"/>
          </p:nvPr>
        </p:nvSpPr>
        <p:spPr/>
        <p:txBody>
          <a:bodyPr/>
          <a:lstStyle/>
          <a:p>
            <a:fld id="{38D4CF15-B8A0-7449-8307-B0784DEBBFCE}" type="slidenum">
              <a:rPr lang="en-US" smtClean="0"/>
              <a:t>4</a:t>
            </a:fld>
            <a:endParaRPr lang="en-US"/>
          </a:p>
        </p:txBody>
      </p:sp>
    </p:spTree>
    <p:extLst>
      <p:ext uri="{BB962C8B-B14F-4D97-AF65-F5344CB8AC3E}">
        <p14:creationId xmlns:p14="http://schemas.microsoft.com/office/powerpoint/2010/main" val="302299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10 minutes to go through the table as a group</a:t>
            </a:r>
          </a:p>
        </p:txBody>
      </p:sp>
      <p:sp>
        <p:nvSpPr>
          <p:cNvPr id="4" name="Slide Number Placeholder 3"/>
          <p:cNvSpPr>
            <a:spLocks noGrp="1"/>
          </p:cNvSpPr>
          <p:nvPr>
            <p:ph type="sldNum" sz="quarter" idx="5"/>
          </p:nvPr>
        </p:nvSpPr>
        <p:spPr/>
        <p:txBody>
          <a:bodyPr/>
          <a:lstStyle/>
          <a:p>
            <a:fld id="{38D4CF15-B8A0-7449-8307-B0784DEBBFCE}" type="slidenum">
              <a:rPr lang="en-US" smtClean="0"/>
              <a:t>23</a:t>
            </a:fld>
            <a:endParaRPr lang="en-US"/>
          </a:p>
        </p:txBody>
      </p:sp>
    </p:spTree>
    <p:extLst>
      <p:ext uri="{BB962C8B-B14F-4D97-AF65-F5344CB8AC3E}">
        <p14:creationId xmlns:p14="http://schemas.microsoft.com/office/powerpoint/2010/main" val="8115419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through the slide</a:t>
            </a:r>
          </a:p>
          <a:p>
            <a:r>
              <a:rPr lang="en-US" dirty="0"/>
              <a:t>Thank participants for attending</a:t>
            </a:r>
          </a:p>
          <a:p>
            <a:r>
              <a:rPr lang="en-US" dirty="0"/>
              <a:t>Agree your next steps</a:t>
            </a:r>
          </a:p>
        </p:txBody>
      </p:sp>
      <p:sp>
        <p:nvSpPr>
          <p:cNvPr id="4" name="Slide Number Placeholder 3"/>
          <p:cNvSpPr>
            <a:spLocks noGrp="1"/>
          </p:cNvSpPr>
          <p:nvPr>
            <p:ph type="sldNum" sz="quarter" idx="5"/>
          </p:nvPr>
        </p:nvSpPr>
        <p:spPr/>
        <p:txBody>
          <a:bodyPr/>
          <a:lstStyle/>
          <a:p>
            <a:fld id="{38D4CF15-B8A0-7449-8307-B0784DEBBFCE}" type="slidenum">
              <a:rPr lang="en-US" smtClean="0"/>
              <a:t>24</a:t>
            </a:fld>
            <a:endParaRPr lang="en-US"/>
          </a:p>
        </p:txBody>
      </p:sp>
    </p:spTree>
    <p:extLst>
      <p:ext uri="{BB962C8B-B14F-4D97-AF65-F5344CB8AC3E}">
        <p14:creationId xmlns:p14="http://schemas.microsoft.com/office/powerpoint/2010/main" val="583763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Spend 5 minutes discussing in pairs then 10 minutes feeding back</a:t>
            </a:r>
          </a:p>
        </p:txBody>
      </p:sp>
      <p:sp>
        <p:nvSpPr>
          <p:cNvPr id="4" name="Slide Number Placeholder 3"/>
          <p:cNvSpPr>
            <a:spLocks noGrp="1"/>
          </p:cNvSpPr>
          <p:nvPr>
            <p:ph type="sldNum" sz="quarter" idx="5"/>
          </p:nvPr>
        </p:nvSpPr>
        <p:spPr/>
        <p:txBody>
          <a:bodyPr/>
          <a:lstStyle/>
          <a:p>
            <a:fld id="{38D4CF15-B8A0-7449-8307-B0784DEBBFCE}" type="slidenum">
              <a:rPr lang="en-US" smtClean="0"/>
              <a:t>5</a:t>
            </a:fld>
            <a:endParaRPr lang="en-US"/>
          </a:p>
        </p:txBody>
      </p:sp>
    </p:spTree>
    <p:extLst>
      <p:ext uri="{BB962C8B-B14F-4D97-AF65-F5344CB8AC3E}">
        <p14:creationId xmlns:p14="http://schemas.microsoft.com/office/powerpoint/2010/main" val="2222782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pictures and ask the group for their thoughts.</a:t>
            </a:r>
          </a:p>
          <a:p>
            <a:r>
              <a:rPr lang="en-GB" sz="1800" dirty="0">
                <a:effectLst/>
                <a:latin typeface="Calibri" panose="020F0502020204030204" pitchFamily="34" charset="0"/>
                <a:ea typeface="Calibri" panose="020F0502020204030204" pitchFamily="34" charset="0"/>
              </a:rPr>
              <a:t>Your country will have its own laws about what is acceptable. Here are some common concerns that people in Tanzania have raised:</a:t>
            </a:r>
            <a:br>
              <a:rPr lang="en-GB" sz="1800" dirty="0">
                <a:effectLst/>
                <a:latin typeface="Calibri" panose="020F0502020204030204" pitchFamily="34" charset="0"/>
                <a:ea typeface="Calibri" panose="020F0502020204030204" pitchFamily="34" charset="0"/>
              </a:rPr>
            </a:br>
            <a:endParaRPr lang="en-GB" sz="1800" dirty="0">
              <a:effectLst/>
              <a:latin typeface="Calibri" panose="020F0502020204030204" pitchFamily="34" charset="0"/>
              <a:ea typeface="Calibri" panose="020F0502020204030204" pitchFamily="34" charset="0"/>
            </a:endParaRPr>
          </a:p>
          <a:p>
            <a:pPr marL="342900" lvl="0" indent="-342900">
              <a:buSzPts val="1400"/>
              <a:buFont typeface="Symbol" pitchFamily="2" charset="2"/>
              <a:buChar char=""/>
            </a:pPr>
            <a:r>
              <a:rPr lang="en-GB" sz="1800" dirty="0">
                <a:effectLst/>
                <a:latin typeface="Calibri" panose="020F0502020204030204" pitchFamily="34" charset="0"/>
                <a:ea typeface="Calibri" panose="020F0502020204030204" pitchFamily="34" charset="0"/>
              </a:rPr>
              <a:t>Women and girls leaving from the villages to big city after a promise of work/better life. Often losing contact with family and friends. It is thought they are being trafficked. Some women and girls have escaped and come home and have given testimonies to this effect.</a:t>
            </a:r>
          </a:p>
          <a:p>
            <a:pPr marL="342900" lvl="0" indent="-342900">
              <a:buSzPts val="1400"/>
              <a:buFont typeface="Symbol" pitchFamily="2" charset="2"/>
              <a:buChar char=""/>
            </a:pPr>
            <a:r>
              <a:rPr lang="en-GB" sz="1800" dirty="0">
                <a:effectLst/>
                <a:latin typeface="Calibri" panose="020F0502020204030204" pitchFamily="34" charset="0"/>
                <a:ea typeface="Calibri" panose="020F0502020204030204" pitchFamily="34" charset="0"/>
              </a:rPr>
              <a:t>Children being expected to do work which is not appropriate for their physical/mental ability.</a:t>
            </a:r>
          </a:p>
          <a:p>
            <a:pPr marL="342900" lvl="0" indent="-342900">
              <a:buSzPts val="1400"/>
              <a:buFont typeface="Symbol" pitchFamily="2" charset="2"/>
              <a:buChar char=""/>
            </a:pPr>
            <a:r>
              <a:rPr lang="en-GB" sz="1800" dirty="0">
                <a:effectLst/>
                <a:latin typeface="Calibri" panose="020F0502020204030204" pitchFamily="34" charset="0"/>
                <a:ea typeface="Calibri" panose="020F0502020204030204" pitchFamily="34" charset="0"/>
              </a:rPr>
              <a:t>Children not being paid for work.</a:t>
            </a:r>
          </a:p>
          <a:p>
            <a:pPr marL="342900" lvl="0" indent="-342900">
              <a:buSzPts val="1400"/>
              <a:buFont typeface="Symbol" pitchFamily="2" charset="2"/>
              <a:buChar char=""/>
            </a:pPr>
            <a:r>
              <a:rPr lang="en-GB" sz="1800" dirty="0">
                <a:effectLst/>
                <a:latin typeface="Calibri" panose="020F0502020204030204" pitchFamily="34" charset="0"/>
                <a:ea typeface="Calibri" panose="020F0502020204030204" pitchFamily="34" charset="0"/>
              </a:rPr>
              <a:t>Forced marriage. </a:t>
            </a:r>
          </a:p>
          <a:p>
            <a:pPr marL="342900" lvl="0" indent="-342900">
              <a:buSzPts val="1400"/>
              <a:buFont typeface="Symbol" pitchFamily="2" charset="2"/>
              <a:buChar char=""/>
            </a:pPr>
            <a:r>
              <a:rPr lang="en-GB" sz="1800" dirty="0">
                <a:effectLst/>
                <a:latin typeface="Calibri" panose="020F0502020204030204" pitchFamily="34" charset="0"/>
                <a:ea typeface="Calibri" panose="020F0502020204030204" pitchFamily="34" charset="0"/>
              </a:rPr>
              <a:t>Children missing out on education due to work.</a:t>
            </a:r>
          </a:p>
          <a:p>
            <a:pPr marL="342900" lvl="0" indent="-342900">
              <a:buSzPts val="1400"/>
              <a:buFont typeface="Symbol" pitchFamily="2" charset="2"/>
              <a:buChar char=""/>
            </a:pPr>
            <a:r>
              <a:rPr lang="en-GB" sz="1800" dirty="0">
                <a:effectLst/>
                <a:latin typeface="Calibri" panose="020F0502020204030204" pitchFamily="34" charset="0"/>
                <a:ea typeface="Calibri" panose="020F0502020204030204" pitchFamily="34" charset="0"/>
              </a:rPr>
              <a:t>Domestic servitude and sexual exploitation are key issues for women and girls. </a:t>
            </a:r>
          </a:p>
          <a:p>
            <a:pPr marL="342900" lvl="0" indent="-342900">
              <a:buSzPts val="1400"/>
              <a:buFont typeface="Symbol" pitchFamily="2" charset="2"/>
              <a:buChar char=""/>
            </a:pPr>
            <a:r>
              <a:rPr lang="en-GB" sz="1800" dirty="0">
                <a:effectLst/>
                <a:latin typeface="Calibri" panose="020F0502020204030204" pitchFamily="34" charset="0"/>
                <a:ea typeface="Calibri" panose="020F0502020204030204" pitchFamily="34" charset="0"/>
              </a:rPr>
              <a:t>Climate change is causing crops to fail and worsening poverty in some areas. This is increasing exploitation.</a:t>
            </a:r>
          </a:p>
          <a:p>
            <a:br>
              <a:rPr lang="en-GB" sz="1800" kern="0" dirty="0">
                <a:effectLst/>
                <a:latin typeface="Calibri" panose="020F0502020204030204" pitchFamily="34" charset="0"/>
                <a:ea typeface="Calibri" panose="020F0502020204030204" pitchFamily="34" charset="0"/>
              </a:rPr>
            </a:br>
            <a:endParaRPr lang="en-US" dirty="0"/>
          </a:p>
          <a:p>
            <a:endParaRPr lang="en-US" dirty="0"/>
          </a:p>
        </p:txBody>
      </p:sp>
      <p:sp>
        <p:nvSpPr>
          <p:cNvPr id="4" name="Slide Number Placeholder 3"/>
          <p:cNvSpPr>
            <a:spLocks noGrp="1"/>
          </p:cNvSpPr>
          <p:nvPr>
            <p:ph type="sldNum" sz="quarter" idx="5"/>
          </p:nvPr>
        </p:nvSpPr>
        <p:spPr/>
        <p:txBody>
          <a:bodyPr/>
          <a:lstStyle/>
          <a:p>
            <a:fld id="{38D4CF15-B8A0-7449-8307-B0784DEBBFCE}" type="slidenum">
              <a:rPr lang="en-US" smtClean="0"/>
              <a:t>6</a:t>
            </a:fld>
            <a:endParaRPr lang="en-US"/>
          </a:p>
        </p:txBody>
      </p:sp>
    </p:spTree>
    <p:extLst>
      <p:ext uri="{BB962C8B-B14F-4D97-AF65-F5344CB8AC3E}">
        <p14:creationId xmlns:p14="http://schemas.microsoft.com/office/powerpoint/2010/main" val="102742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through the definitions and terms. Ask the group if they have heard any of the terms before and what they know.</a:t>
            </a:r>
          </a:p>
          <a:p>
            <a:r>
              <a:rPr lang="en-GB" sz="1800" b="1" dirty="0">
                <a:effectLst/>
                <a:latin typeface="Calibri" panose="020F0502020204030204" pitchFamily="34" charset="0"/>
                <a:ea typeface="Calibri" panose="020F0502020204030204" pitchFamily="34" charset="0"/>
              </a:rPr>
              <a:t>Child abuse</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Contravention of the rights of the child which causes physical, moral or emotional harm including beatings, insults, discrimination, neglect, sexual abuse, and exploitative labour.</a:t>
            </a:r>
            <a:br>
              <a:rPr lang="en-GB" sz="1800" dirty="0">
                <a:effectLst/>
                <a:latin typeface="Calibri" panose="020F0502020204030204" pitchFamily="34" charset="0"/>
                <a:ea typeface="Calibri" panose="020F0502020204030204" pitchFamily="34" charset="0"/>
              </a:rPr>
            </a:br>
            <a:endParaRPr lang="en-GB" sz="1800" dirty="0">
              <a:effectLst/>
              <a:latin typeface="Calibri" panose="020F0502020204030204" pitchFamily="34" charset="0"/>
              <a:ea typeface="Calibri" panose="020F0502020204030204" pitchFamily="34" charset="0"/>
            </a:endParaRPr>
          </a:p>
          <a:p>
            <a:r>
              <a:rPr lang="en-GB" sz="1800" b="1" dirty="0">
                <a:effectLst/>
                <a:latin typeface="Calibri" panose="020F0502020204030204" pitchFamily="34" charset="0"/>
                <a:ea typeface="Calibri" panose="020F0502020204030204" pitchFamily="34" charset="0"/>
              </a:rPr>
              <a:t>Child neglect</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Failure of a child’s parent or caregiver to provide necessary care and means of sustenance to a child such as food, shelter, clothing, education, medical care, etc. Or failure to protect such a child from violence by parent, guardian or child care institution.</a:t>
            </a:r>
          </a:p>
          <a:p>
            <a:r>
              <a:rPr lang="en-GB" sz="1800" dirty="0">
                <a:effectLst/>
                <a:latin typeface="Calibri" panose="020F0502020204030204" pitchFamily="34" charset="0"/>
                <a:ea typeface="Calibri" panose="020F0502020204030204" pitchFamily="34" charset="0"/>
              </a:rPr>
              <a:t> </a:t>
            </a:r>
          </a:p>
          <a:p>
            <a:r>
              <a:rPr lang="en-GB" sz="1800" b="1" dirty="0">
                <a:effectLst/>
                <a:latin typeface="Calibri" panose="020F0502020204030204" pitchFamily="34" charset="0"/>
                <a:ea typeface="Calibri" panose="020F0502020204030204" pitchFamily="34" charset="0"/>
              </a:rPr>
              <a:t>Physical violence</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Physical acts of violence such as being slapped, pushed, hit, kicked, or whipped, or threatened with a weapon such as a gun or knife.</a:t>
            </a:r>
            <a:br>
              <a:rPr lang="en-GB" sz="1800" dirty="0">
                <a:effectLst/>
                <a:latin typeface="Calibri" panose="020F0502020204030204" pitchFamily="34" charset="0"/>
                <a:ea typeface="Calibri" panose="020F0502020204030204" pitchFamily="34" charset="0"/>
              </a:rPr>
            </a:br>
            <a:endParaRPr lang="en-GB" sz="1800" dirty="0">
              <a:effectLst/>
              <a:latin typeface="Calibri" panose="020F0502020204030204" pitchFamily="34" charset="0"/>
              <a:ea typeface="Calibri" panose="020F0502020204030204" pitchFamily="34" charset="0"/>
            </a:endParaRPr>
          </a:p>
          <a:p>
            <a:r>
              <a:rPr lang="en-GB" sz="1800" b="1" dirty="0">
                <a:effectLst/>
                <a:latin typeface="Calibri" panose="020F0502020204030204" pitchFamily="34" charset="0"/>
                <a:ea typeface="Calibri" panose="020F0502020204030204" pitchFamily="34" charset="0"/>
              </a:rPr>
              <a:t>Psychological/emotional abuse</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Verbal and non-verbal emotional abuse, which may be active or passive. This describes actions intended to inflict mental pain or distress on a person.</a:t>
            </a:r>
            <a:br>
              <a:rPr lang="en-GB" sz="1800" dirty="0">
                <a:effectLst/>
                <a:latin typeface="Calibri" panose="020F0502020204030204" pitchFamily="34" charset="0"/>
                <a:ea typeface="Calibri" panose="020F0502020204030204" pitchFamily="34" charset="0"/>
              </a:rPr>
            </a:br>
            <a:endParaRPr lang="en-GB" sz="1800" dirty="0">
              <a:effectLst/>
              <a:latin typeface="Calibri" panose="020F0502020204030204" pitchFamily="34" charset="0"/>
              <a:ea typeface="Calibri" panose="020F0502020204030204" pitchFamily="34" charset="0"/>
            </a:endParaRPr>
          </a:p>
          <a:p>
            <a:r>
              <a:rPr lang="en-GB" sz="1800" b="1" dirty="0">
                <a:effectLst/>
                <a:latin typeface="Calibri" panose="020F0502020204030204" pitchFamily="34" charset="0"/>
                <a:ea typeface="Calibri" panose="020F0502020204030204" pitchFamily="34" charset="0"/>
              </a:rPr>
              <a:t>Child sexual abuse</a:t>
            </a:r>
            <a:r>
              <a:rPr lang="en-GB" sz="1800" dirty="0">
                <a:effectLst/>
                <a:latin typeface="Calibri" panose="020F0502020204030204" pitchFamily="34" charset="0"/>
                <a:ea typeface="Calibri" panose="020F0502020204030204" pitchFamily="34" charset="0"/>
              </a:rPr>
              <a:t> </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Contacts or interactions between a child and an older or more knowledgeable child or adult (a stranger, sibling or person in position of authority, a parent or a caretaker) when the child is being used as an object of gratification for the older child’s or adult’s sexual needs. These contacts or interactions are carried out against the child using force, trickery, bribes, threats, or pressure.</a:t>
            </a:r>
            <a:br>
              <a:rPr lang="en-GB" sz="1800" dirty="0">
                <a:effectLst/>
                <a:latin typeface="Calibri" panose="020F0502020204030204" pitchFamily="34" charset="0"/>
                <a:ea typeface="Calibri" panose="020F0502020204030204" pitchFamily="34" charset="0"/>
              </a:rPr>
            </a:br>
            <a:endParaRPr lang="en-GB" sz="1800" dirty="0">
              <a:effectLst/>
              <a:latin typeface="Calibri" panose="020F0502020204030204" pitchFamily="34" charset="0"/>
              <a:ea typeface="Calibri" panose="020F0502020204030204" pitchFamily="34" charset="0"/>
            </a:endParaRPr>
          </a:p>
          <a:p>
            <a:r>
              <a:rPr lang="en-GB" sz="1800" b="1" dirty="0">
                <a:effectLst/>
                <a:latin typeface="Calibri" panose="020F0502020204030204" pitchFamily="34" charset="0"/>
                <a:ea typeface="Calibri" panose="020F0502020204030204" pitchFamily="34" charset="0"/>
              </a:rPr>
              <a:t>Child labour</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Any work that deprives children of their childhood, their potential and their dignity, and that is harmful to physical and mental development. It refers to work that is mentally, physically, socially or morally dangerous and harmful to children.</a:t>
            </a:r>
            <a:br>
              <a:rPr lang="en-GB" sz="1800" dirty="0">
                <a:effectLst/>
                <a:latin typeface="Calibri" panose="020F0502020204030204" pitchFamily="34" charset="0"/>
                <a:ea typeface="Calibri" panose="020F0502020204030204" pitchFamily="34" charset="0"/>
              </a:rPr>
            </a:br>
            <a:endParaRPr lang="en-GB" sz="1800" dirty="0">
              <a:effectLst/>
              <a:latin typeface="Calibri" panose="020F0502020204030204" pitchFamily="34" charset="0"/>
              <a:ea typeface="Calibri" panose="020F0502020204030204" pitchFamily="34" charset="0"/>
            </a:endParaRPr>
          </a:p>
          <a:p>
            <a:r>
              <a:rPr lang="en-GB" sz="1800" b="1" dirty="0">
                <a:effectLst/>
                <a:latin typeface="Calibri" panose="020F0502020204030204" pitchFamily="34" charset="0"/>
                <a:ea typeface="Calibri" panose="020F0502020204030204" pitchFamily="34" charset="0"/>
              </a:rPr>
              <a:t>Gender-based violence (GBV)</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Refers to any physical, psychological, sexual or economic violence perpetrated by a person against another on account of gender.</a:t>
            </a:r>
            <a:br>
              <a:rPr lang="en-GB" sz="1800" dirty="0">
                <a:effectLst/>
                <a:latin typeface="Calibri" panose="020F0502020204030204" pitchFamily="34" charset="0"/>
                <a:ea typeface="Calibri" panose="020F0502020204030204" pitchFamily="34" charset="0"/>
              </a:rPr>
            </a:br>
            <a:endParaRPr lang="en-GB" sz="1800" dirty="0">
              <a:effectLst/>
              <a:latin typeface="Calibri" panose="020F0502020204030204" pitchFamily="34" charset="0"/>
              <a:ea typeface="Calibri" panose="020F0502020204030204" pitchFamily="34" charset="0"/>
            </a:endParaRPr>
          </a:p>
          <a:p>
            <a:r>
              <a:rPr lang="en-GB" sz="1800" b="1" dirty="0">
                <a:effectLst/>
                <a:latin typeface="Calibri" panose="020F0502020204030204" pitchFamily="34" charset="0"/>
                <a:ea typeface="Calibri" panose="020F0502020204030204" pitchFamily="34" charset="0"/>
              </a:rPr>
              <a:t>Intimate partner violence/domestic abuse</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Behaviour within an intimate relationship that causes physical, sexual or psychological harm to those in the relationship, including acts of physical aggression, sexual coercion, psychological abuse, and controlling behaviours.</a:t>
            </a:r>
          </a:p>
          <a:p>
            <a:r>
              <a:rPr lang="en-GB" sz="1800" b="1"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b="1" dirty="0">
                <a:effectLst/>
                <a:latin typeface="Calibri" panose="020F0502020204030204" pitchFamily="34" charset="0"/>
                <a:ea typeface="Calibri" panose="020F0502020204030204" pitchFamily="34" charset="0"/>
              </a:rPr>
              <a:t>Trafficking of children</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The recruitment, transportation, transfer, harbouring, or receipt of persons for the purpose of exploitation. Some of the types of exploitation are child sexual exploitation and forced labour including domestic work.</a:t>
            </a:r>
            <a:br>
              <a:rPr lang="en-GB" sz="1800" dirty="0">
                <a:effectLst/>
                <a:latin typeface="Calibri" panose="020F0502020204030204" pitchFamily="34" charset="0"/>
                <a:ea typeface="Calibri" panose="020F0502020204030204" pitchFamily="34" charset="0"/>
              </a:rPr>
            </a:br>
            <a:endParaRPr lang="en-GB" sz="1800" dirty="0">
              <a:effectLst/>
              <a:latin typeface="Calibri" panose="020F0502020204030204" pitchFamily="34" charset="0"/>
              <a:ea typeface="Calibri" panose="020F0502020204030204" pitchFamily="34" charset="0"/>
            </a:endParaRPr>
          </a:p>
          <a:p>
            <a:r>
              <a:rPr lang="en-GB" sz="1800" b="1" dirty="0">
                <a:effectLst/>
                <a:latin typeface="Calibri" panose="020F0502020204030204" pitchFamily="34" charset="0"/>
                <a:ea typeface="Calibri" panose="020F0502020204030204" pitchFamily="34" charset="0"/>
              </a:rPr>
              <a:t>Trafficking of adults</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The recruitment, transportation, transfer, harbouring, or receipt of persons for the purpose of exploitation.</a:t>
            </a:r>
            <a:br>
              <a:rPr lang="en-GB" sz="1800" dirty="0">
                <a:effectLst/>
                <a:latin typeface="Calibri" panose="020F0502020204030204" pitchFamily="34" charset="0"/>
                <a:ea typeface="Calibri" panose="020F0502020204030204" pitchFamily="34" charset="0"/>
              </a:rPr>
            </a:br>
            <a:endParaRPr lang="en-GB" sz="1800" dirty="0">
              <a:effectLst/>
              <a:latin typeface="Calibri" panose="020F0502020204030204" pitchFamily="34" charset="0"/>
              <a:ea typeface="Calibri" panose="020F0502020204030204" pitchFamily="34" charset="0"/>
            </a:endParaRPr>
          </a:p>
          <a:p>
            <a:br>
              <a:rPr lang="en-GB" sz="1800" kern="0" dirty="0">
                <a:effectLst/>
                <a:latin typeface="Calibri" panose="020F0502020204030204" pitchFamily="34" charset="0"/>
                <a:ea typeface="Calibri" panose="020F0502020204030204" pitchFamily="34" charset="0"/>
              </a:rPr>
            </a:br>
            <a:endParaRPr lang="en-US" dirty="0"/>
          </a:p>
        </p:txBody>
      </p:sp>
      <p:sp>
        <p:nvSpPr>
          <p:cNvPr id="4" name="Slide Number Placeholder 3"/>
          <p:cNvSpPr>
            <a:spLocks noGrp="1"/>
          </p:cNvSpPr>
          <p:nvPr>
            <p:ph type="sldNum" sz="quarter" idx="5"/>
          </p:nvPr>
        </p:nvSpPr>
        <p:spPr/>
        <p:txBody>
          <a:bodyPr/>
          <a:lstStyle/>
          <a:p>
            <a:fld id="{38D4CF15-B8A0-7449-8307-B0784DEBBFCE}" type="slidenum">
              <a:rPr lang="en-US" smtClean="0"/>
              <a:t>7</a:t>
            </a:fld>
            <a:endParaRPr lang="en-US"/>
          </a:p>
        </p:txBody>
      </p:sp>
    </p:spTree>
    <p:extLst>
      <p:ext uri="{BB962C8B-B14F-4D97-AF65-F5344CB8AC3E}">
        <p14:creationId xmlns:p14="http://schemas.microsoft.com/office/powerpoint/2010/main" val="2646602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effects of child abuse are significant and can be life long.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Many studies have researched the impact of abuse on children. It causes children and families to suffer and can have long term consequences. The stress of abuse can lead to impaired brain development. If this is extreme, the development of the nervous and immune system can be affected. </a:t>
            </a:r>
          </a:p>
          <a:p>
            <a:endParaRPr lang="en-US" dirty="0"/>
          </a:p>
        </p:txBody>
      </p:sp>
      <p:sp>
        <p:nvSpPr>
          <p:cNvPr id="4" name="Slide Number Placeholder 3"/>
          <p:cNvSpPr>
            <a:spLocks noGrp="1"/>
          </p:cNvSpPr>
          <p:nvPr>
            <p:ph type="sldNum" sz="quarter" idx="5"/>
          </p:nvPr>
        </p:nvSpPr>
        <p:spPr/>
        <p:txBody>
          <a:bodyPr/>
          <a:lstStyle/>
          <a:p>
            <a:fld id="{38D4CF15-B8A0-7449-8307-B0784DEBBFCE}" type="slidenum">
              <a:rPr lang="en-US" smtClean="0"/>
              <a:t>8</a:t>
            </a:fld>
            <a:endParaRPr lang="en-US"/>
          </a:p>
        </p:txBody>
      </p:sp>
    </p:spTree>
    <p:extLst>
      <p:ext uri="{BB962C8B-B14F-4D97-AF65-F5344CB8AC3E}">
        <p14:creationId xmlns:p14="http://schemas.microsoft.com/office/powerpoint/2010/main" val="531127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out the information on the slide</a:t>
            </a:r>
          </a:p>
        </p:txBody>
      </p:sp>
      <p:sp>
        <p:nvSpPr>
          <p:cNvPr id="4" name="Slide Number Placeholder 3"/>
          <p:cNvSpPr>
            <a:spLocks noGrp="1"/>
          </p:cNvSpPr>
          <p:nvPr>
            <p:ph type="sldNum" sz="quarter" idx="5"/>
          </p:nvPr>
        </p:nvSpPr>
        <p:spPr/>
        <p:txBody>
          <a:bodyPr/>
          <a:lstStyle/>
          <a:p>
            <a:fld id="{38D4CF15-B8A0-7449-8307-B0784DEBBFCE}" type="slidenum">
              <a:rPr lang="en-US" smtClean="0"/>
              <a:t>9</a:t>
            </a:fld>
            <a:endParaRPr lang="en-US"/>
          </a:p>
        </p:txBody>
      </p:sp>
    </p:spTree>
    <p:extLst>
      <p:ext uri="{BB962C8B-B14F-4D97-AF65-F5344CB8AC3E}">
        <p14:creationId xmlns:p14="http://schemas.microsoft.com/office/powerpoint/2010/main" val="1141299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that we create a culture of vigilance. There are many different signs of abuse but here are some to be aware of. Just because you notice one of these signs it does not mean a child is being abused but observing a sign should be a prompt to ask the child how they are and to be alert to other signs. </a:t>
            </a:r>
          </a:p>
        </p:txBody>
      </p:sp>
      <p:sp>
        <p:nvSpPr>
          <p:cNvPr id="4" name="Slide Number Placeholder 3"/>
          <p:cNvSpPr>
            <a:spLocks noGrp="1"/>
          </p:cNvSpPr>
          <p:nvPr>
            <p:ph type="sldNum" sz="quarter" idx="5"/>
          </p:nvPr>
        </p:nvSpPr>
        <p:spPr/>
        <p:txBody>
          <a:bodyPr/>
          <a:lstStyle/>
          <a:p>
            <a:fld id="{38D4CF15-B8A0-7449-8307-B0784DEBBFCE}" type="slidenum">
              <a:rPr lang="en-US" smtClean="0"/>
              <a:t>10</a:t>
            </a:fld>
            <a:endParaRPr lang="en-US"/>
          </a:p>
        </p:txBody>
      </p:sp>
    </p:spTree>
    <p:extLst>
      <p:ext uri="{BB962C8B-B14F-4D97-AF65-F5344CB8AC3E}">
        <p14:creationId xmlns:p14="http://schemas.microsoft.com/office/powerpoint/2010/main" val="1730869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the resource</a:t>
            </a:r>
          </a:p>
        </p:txBody>
      </p:sp>
      <p:sp>
        <p:nvSpPr>
          <p:cNvPr id="4" name="Slide Number Placeholder 3"/>
          <p:cNvSpPr>
            <a:spLocks noGrp="1"/>
          </p:cNvSpPr>
          <p:nvPr>
            <p:ph type="sldNum" sz="quarter" idx="5"/>
          </p:nvPr>
        </p:nvSpPr>
        <p:spPr/>
        <p:txBody>
          <a:bodyPr/>
          <a:lstStyle/>
          <a:p>
            <a:fld id="{38D4CF15-B8A0-7449-8307-B0784DEBBFCE}" type="slidenum">
              <a:rPr lang="en-US" smtClean="0"/>
              <a:t>11</a:t>
            </a:fld>
            <a:endParaRPr lang="en-US"/>
          </a:p>
        </p:txBody>
      </p:sp>
    </p:spTree>
    <p:extLst>
      <p:ext uri="{BB962C8B-B14F-4D97-AF65-F5344CB8AC3E}">
        <p14:creationId xmlns:p14="http://schemas.microsoft.com/office/powerpoint/2010/main" val="2249153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2F8E7-2CA9-7899-FC9E-0064E1678C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A7FBB6B-2FC6-3AAF-418C-32DE74956E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C9F8AEC-CAEA-CD36-7C5A-79826A8B04FC}"/>
              </a:ext>
            </a:extLst>
          </p:cNvPr>
          <p:cNvSpPr>
            <a:spLocks noGrp="1"/>
          </p:cNvSpPr>
          <p:nvPr>
            <p:ph type="dt" sz="half" idx="10"/>
          </p:nvPr>
        </p:nvSpPr>
        <p:spPr/>
        <p:txBody>
          <a:bodyPr/>
          <a:lstStyle/>
          <a:p>
            <a:fld id="{F6D516CB-B6A2-4ECA-9391-E228C96FCDA0}" type="datetimeFigureOut">
              <a:rPr lang="en-GB" smtClean="0"/>
              <a:t>02/01/2024</a:t>
            </a:fld>
            <a:endParaRPr lang="en-GB"/>
          </a:p>
        </p:txBody>
      </p:sp>
      <p:sp>
        <p:nvSpPr>
          <p:cNvPr id="5" name="Footer Placeholder 4">
            <a:extLst>
              <a:ext uri="{FF2B5EF4-FFF2-40B4-BE49-F238E27FC236}">
                <a16:creationId xmlns:a16="http://schemas.microsoft.com/office/drawing/2014/main" id="{DFD42775-4703-DFE8-C3FB-412F09A5D6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8F4858-7BCC-AC8F-CD64-29293CF80B5E}"/>
              </a:ext>
            </a:extLst>
          </p:cNvPr>
          <p:cNvSpPr>
            <a:spLocks noGrp="1"/>
          </p:cNvSpPr>
          <p:nvPr>
            <p:ph type="sldNum" sz="quarter" idx="12"/>
          </p:nvPr>
        </p:nvSpPr>
        <p:spPr/>
        <p:txBody>
          <a:bodyPr/>
          <a:lstStyle/>
          <a:p>
            <a:fld id="{22B50BA4-C675-4E7E-82B6-0C1C37B5C657}" type="slidenum">
              <a:rPr lang="en-GB" smtClean="0"/>
              <a:t>‹#›</a:t>
            </a:fld>
            <a:endParaRPr lang="en-GB"/>
          </a:p>
        </p:txBody>
      </p:sp>
    </p:spTree>
    <p:extLst>
      <p:ext uri="{BB962C8B-B14F-4D97-AF65-F5344CB8AC3E}">
        <p14:creationId xmlns:p14="http://schemas.microsoft.com/office/powerpoint/2010/main" val="1670435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233C9-1C1C-413D-F420-7450934AA46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EFB4BDF-8584-17D8-EA22-E404FABA5C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C4F6AC-AE35-79CC-92F4-CE6C021F2BBC}"/>
              </a:ext>
            </a:extLst>
          </p:cNvPr>
          <p:cNvSpPr>
            <a:spLocks noGrp="1"/>
          </p:cNvSpPr>
          <p:nvPr>
            <p:ph type="dt" sz="half" idx="10"/>
          </p:nvPr>
        </p:nvSpPr>
        <p:spPr/>
        <p:txBody>
          <a:bodyPr/>
          <a:lstStyle/>
          <a:p>
            <a:fld id="{F6D516CB-B6A2-4ECA-9391-E228C96FCDA0}" type="datetimeFigureOut">
              <a:rPr lang="en-GB" smtClean="0"/>
              <a:t>02/01/2024</a:t>
            </a:fld>
            <a:endParaRPr lang="en-GB"/>
          </a:p>
        </p:txBody>
      </p:sp>
      <p:sp>
        <p:nvSpPr>
          <p:cNvPr id="5" name="Footer Placeholder 4">
            <a:extLst>
              <a:ext uri="{FF2B5EF4-FFF2-40B4-BE49-F238E27FC236}">
                <a16:creationId xmlns:a16="http://schemas.microsoft.com/office/drawing/2014/main" id="{F083B744-943D-808C-F534-D4CA0AF997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5AD969-6FA8-9BBA-E44F-0DBDDB08F720}"/>
              </a:ext>
            </a:extLst>
          </p:cNvPr>
          <p:cNvSpPr>
            <a:spLocks noGrp="1"/>
          </p:cNvSpPr>
          <p:nvPr>
            <p:ph type="sldNum" sz="quarter" idx="12"/>
          </p:nvPr>
        </p:nvSpPr>
        <p:spPr/>
        <p:txBody>
          <a:bodyPr/>
          <a:lstStyle/>
          <a:p>
            <a:fld id="{22B50BA4-C675-4E7E-82B6-0C1C37B5C657}" type="slidenum">
              <a:rPr lang="en-GB" smtClean="0"/>
              <a:t>‹#›</a:t>
            </a:fld>
            <a:endParaRPr lang="en-GB"/>
          </a:p>
        </p:txBody>
      </p:sp>
    </p:spTree>
    <p:extLst>
      <p:ext uri="{BB962C8B-B14F-4D97-AF65-F5344CB8AC3E}">
        <p14:creationId xmlns:p14="http://schemas.microsoft.com/office/powerpoint/2010/main" val="2488233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99C6B7-841D-1BA4-A208-57545CC5429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ECEBAF-9B4E-CF5A-DACA-D766981B40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B8D07F-9E03-6563-DAEE-23B802BF874D}"/>
              </a:ext>
            </a:extLst>
          </p:cNvPr>
          <p:cNvSpPr>
            <a:spLocks noGrp="1"/>
          </p:cNvSpPr>
          <p:nvPr>
            <p:ph type="dt" sz="half" idx="10"/>
          </p:nvPr>
        </p:nvSpPr>
        <p:spPr/>
        <p:txBody>
          <a:bodyPr/>
          <a:lstStyle/>
          <a:p>
            <a:fld id="{F6D516CB-B6A2-4ECA-9391-E228C96FCDA0}" type="datetimeFigureOut">
              <a:rPr lang="en-GB" smtClean="0"/>
              <a:t>02/01/2024</a:t>
            </a:fld>
            <a:endParaRPr lang="en-GB"/>
          </a:p>
        </p:txBody>
      </p:sp>
      <p:sp>
        <p:nvSpPr>
          <p:cNvPr id="5" name="Footer Placeholder 4">
            <a:extLst>
              <a:ext uri="{FF2B5EF4-FFF2-40B4-BE49-F238E27FC236}">
                <a16:creationId xmlns:a16="http://schemas.microsoft.com/office/drawing/2014/main" id="{ED81AFDA-2FCD-7FD9-51EE-64CF28E4C9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40CE53-1892-F8A9-E72E-DF7854D87BAB}"/>
              </a:ext>
            </a:extLst>
          </p:cNvPr>
          <p:cNvSpPr>
            <a:spLocks noGrp="1"/>
          </p:cNvSpPr>
          <p:nvPr>
            <p:ph type="sldNum" sz="quarter" idx="12"/>
          </p:nvPr>
        </p:nvSpPr>
        <p:spPr/>
        <p:txBody>
          <a:bodyPr/>
          <a:lstStyle/>
          <a:p>
            <a:fld id="{22B50BA4-C675-4E7E-82B6-0C1C37B5C657}" type="slidenum">
              <a:rPr lang="en-GB" smtClean="0"/>
              <a:t>‹#›</a:t>
            </a:fld>
            <a:endParaRPr lang="en-GB"/>
          </a:p>
        </p:txBody>
      </p:sp>
    </p:spTree>
    <p:extLst>
      <p:ext uri="{BB962C8B-B14F-4D97-AF65-F5344CB8AC3E}">
        <p14:creationId xmlns:p14="http://schemas.microsoft.com/office/powerpoint/2010/main" val="2289166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5010D-D21A-6991-8BF9-2205447AFC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33A084-B139-9D8D-2E5F-0BD2F68E87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84DF01-2D59-3896-D322-FDC8EB817B5B}"/>
              </a:ext>
            </a:extLst>
          </p:cNvPr>
          <p:cNvSpPr>
            <a:spLocks noGrp="1"/>
          </p:cNvSpPr>
          <p:nvPr>
            <p:ph type="dt" sz="half" idx="10"/>
          </p:nvPr>
        </p:nvSpPr>
        <p:spPr/>
        <p:txBody>
          <a:bodyPr/>
          <a:lstStyle/>
          <a:p>
            <a:fld id="{F6D516CB-B6A2-4ECA-9391-E228C96FCDA0}" type="datetimeFigureOut">
              <a:rPr lang="en-GB" smtClean="0"/>
              <a:t>02/01/2024</a:t>
            </a:fld>
            <a:endParaRPr lang="en-GB"/>
          </a:p>
        </p:txBody>
      </p:sp>
      <p:sp>
        <p:nvSpPr>
          <p:cNvPr id="5" name="Footer Placeholder 4">
            <a:extLst>
              <a:ext uri="{FF2B5EF4-FFF2-40B4-BE49-F238E27FC236}">
                <a16:creationId xmlns:a16="http://schemas.microsoft.com/office/drawing/2014/main" id="{639F723C-2680-C6F4-152D-F68C9ED245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400532-3F93-7A09-3089-895144F9C4B8}"/>
              </a:ext>
            </a:extLst>
          </p:cNvPr>
          <p:cNvSpPr>
            <a:spLocks noGrp="1"/>
          </p:cNvSpPr>
          <p:nvPr>
            <p:ph type="sldNum" sz="quarter" idx="12"/>
          </p:nvPr>
        </p:nvSpPr>
        <p:spPr/>
        <p:txBody>
          <a:bodyPr/>
          <a:lstStyle/>
          <a:p>
            <a:fld id="{22B50BA4-C675-4E7E-82B6-0C1C37B5C657}" type="slidenum">
              <a:rPr lang="en-GB" smtClean="0"/>
              <a:t>‹#›</a:t>
            </a:fld>
            <a:endParaRPr lang="en-GB"/>
          </a:p>
        </p:txBody>
      </p:sp>
    </p:spTree>
    <p:extLst>
      <p:ext uri="{BB962C8B-B14F-4D97-AF65-F5344CB8AC3E}">
        <p14:creationId xmlns:p14="http://schemas.microsoft.com/office/powerpoint/2010/main" val="798618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ED48A-E63C-B46B-19BC-70F2809A59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5F8FBD7-7AF9-21E9-4664-F1D0A801E4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45B9BC-8E8B-FFDC-6713-4F91F4227069}"/>
              </a:ext>
            </a:extLst>
          </p:cNvPr>
          <p:cNvSpPr>
            <a:spLocks noGrp="1"/>
          </p:cNvSpPr>
          <p:nvPr>
            <p:ph type="dt" sz="half" idx="10"/>
          </p:nvPr>
        </p:nvSpPr>
        <p:spPr/>
        <p:txBody>
          <a:bodyPr/>
          <a:lstStyle/>
          <a:p>
            <a:fld id="{F6D516CB-B6A2-4ECA-9391-E228C96FCDA0}" type="datetimeFigureOut">
              <a:rPr lang="en-GB" smtClean="0"/>
              <a:t>02/01/2024</a:t>
            </a:fld>
            <a:endParaRPr lang="en-GB"/>
          </a:p>
        </p:txBody>
      </p:sp>
      <p:sp>
        <p:nvSpPr>
          <p:cNvPr id="5" name="Footer Placeholder 4">
            <a:extLst>
              <a:ext uri="{FF2B5EF4-FFF2-40B4-BE49-F238E27FC236}">
                <a16:creationId xmlns:a16="http://schemas.microsoft.com/office/drawing/2014/main" id="{1AF92A88-ECF6-A894-E6AF-FBFEE98533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7609B9-3788-4C68-4D00-2DD9C1FCBEF1}"/>
              </a:ext>
            </a:extLst>
          </p:cNvPr>
          <p:cNvSpPr>
            <a:spLocks noGrp="1"/>
          </p:cNvSpPr>
          <p:nvPr>
            <p:ph type="sldNum" sz="quarter" idx="12"/>
          </p:nvPr>
        </p:nvSpPr>
        <p:spPr/>
        <p:txBody>
          <a:bodyPr/>
          <a:lstStyle/>
          <a:p>
            <a:fld id="{22B50BA4-C675-4E7E-82B6-0C1C37B5C657}" type="slidenum">
              <a:rPr lang="en-GB" smtClean="0"/>
              <a:t>‹#›</a:t>
            </a:fld>
            <a:endParaRPr lang="en-GB"/>
          </a:p>
        </p:txBody>
      </p:sp>
    </p:spTree>
    <p:extLst>
      <p:ext uri="{BB962C8B-B14F-4D97-AF65-F5344CB8AC3E}">
        <p14:creationId xmlns:p14="http://schemas.microsoft.com/office/powerpoint/2010/main" val="3863896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48F8C-4A63-BD68-D98A-475D149AF2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F01D28-5965-079B-0545-17172E51E2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291B4AE-DF71-3279-E0CE-7759292062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44D9964-D1DB-78B9-6C3B-D7DEE4C0B3D0}"/>
              </a:ext>
            </a:extLst>
          </p:cNvPr>
          <p:cNvSpPr>
            <a:spLocks noGrp="1"/>
          </p:cNvSpPr>
          <p:nvPr>
            <p:ph type="dt" sz="half" idx="10"/>
          </p:nvPr>
        </p:nvSpPr>
        <p:spPr/>
        <p:txBody>
          <a:bodyPr/>
          <a:lstStyle/>
          <a:p>
            <a:fld id="{F6D516CB-B6A2-4ECA-9391-E228C96FCDA0}" type="datetimeFigureOut">
              <a:rPr lang="en-GB" smtClean="0"/>
              <a:t>02/01/2024</a:t>
            </a:fld>
            <a:endParaRPr lang="en-GB"/>
          </a:p>
        </p:txBody>
      </p:sp>
      <p:sp>
        <p:nvSpPr>
          <p:cNvPr id="6" name="Footer Placeholder 5">
            <a:extLst>
              <a:ext uri="{FF2B5EF4-FFF2-40B4-BE49-F238E27FC236}">
                <a16:creationId xmlns:a16="http://schemas.microsoft.com/office/drawing/2014/main" id="{61FBEEEF-A267-F1B9-9A12-1F3D0058E2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034FF8-73A2-43D1-E96B-82CCF32CE8E3}"/>
              </a:ext>
            </a:extLst>
          </p:cNvPr>
          <p:cNvSpPr>
            <a:spLocks noGrp="1"/>
          </p:cNvSpPr>
          <p:nvPr>
            <p:ph type="sldNum" sz="quarter" idx="12"/>
          </p:nvPr>
        </p:nvSpPr>
        <p:spPr/>
        <p:txBody>
          <a:bodyPr/>
          <a:lstStyle/>
          <a:p>
            <a:fld id="{22B50BA4-C675-4E7E-82B6-0C1C37B5C657}" type="slidenum">
              <a:rPr lang="en-GB" smtClean="0"/>
              <a:t>‹#›</a:t>
            </a:fld>
            <a:endParaRPr lang="en-GB"/>
          </a:p>
        </p:txBody>
      </p:sp>
    </p:spTree>
    <p:extLst>
      <p:ext uri="{BB962C8B-B14F-4D97-AF65-F5344CB8AC3E}">
        <p14:creationId xmlns:p14="http://schemas.microsoft.com/office/powerpoint/2010/main" val="2353131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7A73B-54DC-8CD8-CFC8-77487B39D6F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B9AEB40-F660-9F0E-BF46-7B5941D6B2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803959-F8D1-50B3-10EB-10B0A7C2B1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1F9308C-8756-72C1-FCD4-5A773DAA82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BEF4F8-302A-8D5F-B3C1-9F1AFC312A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7FF27B4-9388-618C-3284-8BA934FFEFAF}"/>
              </a:ext>
            </a:extLst>
          </p:cNvPr>
          <p:cNvSpPr>
            <a:spLocks noGrp="1"/>
          </p:cNvSpPr>
          <p:nvPr>
            <p:ph type="dt" sz="half" idx="10"/>
          </p:nvPr>
        </p:nvSpPr>
        <p:spPr/>
        <p:txBody>
          <a:bodyPr/>
          <a:lstStyle/>
          <a:p>
            <a:fld id="{F6D516CB-B6A2-4ECA-9391-E228C96FCDA0}" type="datetimeFigureOut">
              <a:rPr lang="en-GB" smtClean="0"/>
              <a:t>02/01/2024</a:t>
            </a:fld>
            <a:endParaRPr lang="en-GB"/>
          </a:p>
        </p:txBody>
      </p:sp>
      <p:sp>
        <p:nvSpPr>
          <p:cNvPr id="8" name="Footer Placeholder 7">
            <a:extLst>
              <a:ext uri="{FF2B5EF4-FFF2-40B4-BE49-F238E27FC236}">
                <a16:creationId xmlns:a16="http://schemas.microsoft.com/office/drawing/2014/main" id="{64CFC6CE-A923-8A16-4327-921FCF34A5B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1108B66-06E2-EAF6-8E8F-9932F4474F18}"/>
              </a:ext>
            </a:extLst>
          </p:cNvPr>
          <p:cNvSpPr>
            <a:spLocks noGrp="1"/>
          </p:cNvSpPr>
          <p:nvPr>
            <p:ph type="sldNum" sz="quarter" idx="12"/>
          </p:nvPr>
        </p:nvSpPr>
        <p:spPr/>
        <p:txBody>
          <a:bodyPr/>
          <a:lstStyle/>
          <a:p>
            <a:fld id="{22B50BA4-C675-4E7E-82B6-0C1C37B5C657}" type="slidenum">
              <a:rPr lang="en-GB" smtClean="0"/>
              <a:t>‹#›</a:t>
            </a:fld>
            <a:endParaRPr lang="en-GB"/>
          </a:p>
        </p:txBody>
      </p:sp>
    </p:spTree>
    <p:extLst>
      <p:ext uri="{BB962C8B-B14F-4D97-AF65-F5344CB8AC3E}">
        <p14:creationId xmlns:p14="http://schemas.microsoft.com/office/powerpoint/2010/main" val="4138880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B8BD2-DD36-2FB0-7230-AFB39E2C689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6E48A4C-D11E-AEB7-E060-DB818684B439}"/>
              </a:ext>
            </a:extLst>
          </p:cNvPr>
          <p:cNvSpPr>
            <a:spLocks noGrp="1"/>
          </p:cNvSpPr>
          <p:nvPr>
            <p:ph type="dt" sz="half" idx="10"/>
          </p:nvPr>
        </p:nvSpPr>
        <p:spPr/>
        <p:txBody>
          <a:bodyPr/>
          <a:lstStyle/>
          <a:p>
            <a:fld id="{F6D516CB-B6A2-4ECA-9391-E228C96FCDA0}" type="datetimeFigureOut">
              <a:rPr lang="en-GB" smtClean="0"/>
              <a:t>02/01/2024</a:t>
            </a:fld>
            <a:endParaRPr lang="en-GB"/>
          </a:p>
        </p:txBody>
      </p:sp>
      <p:sp>
        <p:nvSpPr>
          <p:cNvPr id="4" name="Footer Placeholder 3">
            <a:extLst>
              <a:ext uri="{FF2B5EF4-FFF2-40B4-BE49-F238E27FC236}">
                <a16:creationId xmlns:a16="http://schemas.microsoft.com/office/drawing/2014/main" id="{1101CD8B-5F25-27EE-B296-BCD6D4219B2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116AD50-6A94-B51E-27F7-1AC3DF100B25}"/>
              </a:ext>
            </a:extLst>
          </p:cNvPr>
          <p:cNvSpPr>
            <a:spLocks noGrp="1"/>
          </p:cNvSpPr>
          <p:nvPr>
            <p:ph type="sldNum" sz="quarter" idx="12"/>
          </p:nvPr>
        </p:nvSpPr>
        <p:spPr/>
        <p:txBody>
          <a:bodyPr/>
          <a:lstStyle/>
          <a:p>
            <a:fld id="{22B50BA4-C675-4E7E-82B6-0C1C37B5C657}" type="slidenum">
              <a:rPr lang="en-GB" smtClean="0"/>
              <a:t>‹#›</a:t>
            </a:fld>
            <a:endParaRPr lang="en-GB"/>
          </a:p>
        </p:txBody>
      </p:sp>
    </p:spTree>
    <p:extLst>
      <p:ext uri="{BB962C8B-B14F-4D97-AF65-F5344CB8AC3E}">
        <p14:creationId xmlns:p14="http://schemas.microsoft.com/office/powerpoint/2010/main" val="462553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9A7E3C-3C1F-51F2-DCBF-52BA3D1EFB4D}"/>
              </a:ext>
            </a:extLst>
          </p:cNvPr>
          <p:cNvSpPr>
            <a:spLocks noGrp="1"/>
          </p:cNvSpPr>
          <p:nvPr>
            <p:ph type="dt" sz="half" idx="10"/>
          </p:nvPr>
        </p:nvSpPr>
        <p:spPr/>
        <p:txBody>
          <a:bodyPr/>
          <a:lstStyle/>
          <a:p>
            <a:fld id="{F6D516CB-B6A2-4ECA-9391-E228C96FCDA0}" type="datetimeFigureOut">
              <a:rPr lang="en-GB" smtClean="0"/>
              <a:t>02/01/2024</a:t>
            </a:fld>
            <a:endParaRPr lang="en-GB"/>
          </a:p>
        </p:txBody>
      </p:sp>
      <p:sp>
        <p:nvSpPr>
          <p:cNvPr id="3" name="Footer Placeholder 2">
            <a:extLst>
              <a:ext uri="{FF2B5EF4-FFF2-40B4-BE49-F238E27FC236}">
                <a16:creationId xmlns:a16="http://schemas.microsoft.com/office/drawing/2014/main" id="{DA2E5BFF-DE70-5BA3-EA4D-6686EA2B4F1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FF9F05D-752E-25BB-4307-5EB6C3B6FF4D}"/>
              </a:ext>
            </a:extLst>
          </p:cNvPr>
          <p:cNvSpPr>
            <a:spLocks noGrp="1"/>
          </p:cNvSpPr>
          <p:nvPr>
            <p:ph type="sldNum" sz="quarter" idx="12"/>
          </p:nvPr>
        </p:nvSpPr>
        <p:spPr/>
        <p:txBody>
          <a:bodyPr/>
          <a:lstStyle/>
          <a:p>
            <a:fld id="{22B50BA4-C675-4E7E-82B6-0C1C37B5C657}" type="slidenum">
              <a:rPr lang="en-GB" smtClean="0"/>
              <a:t>‹#›</a:t>
            </a:fld>
            <a:endParaRPr lang="en-GB"/>
          </a:p>
        </p:txBody>
      </p:sp>
    </p:spTree>
    <p:extLst>
      <p:ext uri="{BB962C8B-B14F-4D97-AF65-F5344CB8AC3E}">
        <p14:creationId xmlns:p14="http://schemas.microsoft.com/office/powerpoint/2010/main" val="2470628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03AC-C702-2782-E1C9-35175DEEF1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DC988A-F19B-7893-6773-5E82B953CA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FBDB48-C6B1-55A9-1E38-38A73BDFE5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B14425-F52C-FAFE-E2A1-075A3E7E854A}"/>
              </a:ext>
            </a:extLst>
          </p:cNvPr>
          <p:cNvSpPr>
            <a:spLocks noGrp="1"/>
          </p:cNvSpPr>
          <p:nvPr>
            <p:ph type="dt" sz="half" idx="10"/>
          </p:nvPr>
        </p:nvSpPr>
        <p:spPr/>
        <p:txBody>
          <a:bodyPr/>
          <a:lstStyle/>
          <a:p>
            <a:fld id="{F6D516CB-B6A2-4ECA-9391-E228C96FCDA0}" type="datetimeFigureOut">
              <a:rPr lang="en-GB" smtClean="0"/>
              <a:t>02/01/2024</a:t>
            </a:fld>
            <a:endParaRPr lang="en-GB"/>
          </a:p>
        </p:txBody>
      </p:sp>
      <p:sp>
        <p:nvSpPr>
          <p:cNvPr id="6" name="Footer Placeholder 5">
            <a:extLst>
              <a:ext uri="{FF2B5EF4-FFF2-40B4-BE49-F238E27FC236}">
                <a16:creationId xmlns:a16="http://schemas.microsoft.com/office/drawing/2014/main" id="{4BFF647B-1207-65B3-4098-2F190417D4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F84C6B-CF49-48C8-76F7-4A2A8B843CD9}"/>
              </a:ext>
            </a:extLst>
          </p:cNvPr>
          <p:cNvSpPr>
            <a:spLocks noGrp="1"/>
          </p:cNvSpPr>
          <p:nvPr>
            <p:ph type="sldNum" sz="quarter" idx="12"/>
          </p:nvPr>
        </p:nvSpPr>
        <p:spPr/>
        <p:txBody>
          <a:bodyPr/>
          <a:lstStyle/>
          <a:p>
            <a:fld id="{22B50BA4-C675-4E7E-82B6-0C1C37B5C657}" type="slidenum">
              <a:rPr lang="en-GB" smtClean="0"/>
              <a:t>‹#›</a:t>
            </a:fld>
            <a:endParaRPr lang="en-GB"/>
          </a:p>
        </p:txBody>
      </p:sp>
    </p:spTree>
    <p:extLst>
      <p:ext uri="{BB962C8B-B14F-4D97-AF65-F5344CB8AC3E}">
        <p14:creationId xmlns:p14="http://schemas.microsoft.com/office/powerpoint/2010/main" val="904690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70C99-3F51-5559-6027-EABB1D21FB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B9933A1-D671-A2CB-02FE-5C044820F2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D43FDFD-087E-8C3C-8739-E01186E2E6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EEC276-EE90-721D-1A7D-5594C0170B27}"/>
              </a:ext>
            </a:extLst>
          </p:cNvPr>
          <p:cNvSpPr>
            <a:spLocks noGrp="1"/>
          </p:cNvSpPr>
          <p:nvPr>
            <p:ph type="dt" sz="half" idx="10"/>
          </p:nvPr>
        </p:nvSpPr>
        <p:spPr/>
        <p:txBody>
          <a:bodyPr/>
          <a:lstStyle/>
          <a:p>
            <a:fld id="{F6D516CB-B6A2-4ECA-9391-E228C96FCDA0}" type="datetimeFigureOut">
              <a:rPr lang="en-GB" smtClean="0"/>
              <a:t>02/01/2024</a:t>
            </a:fld>
            <a:endParaRPr lang="en-GB"/>
          </a:p>
        </p:txBody>
      </p:sp>
      <p:sp>
        <p:nvSpPr>
          <p:cNvPr id="6" name="Footer Placeholder 5">
            <a:extLst>
              <a:ext uri="{FF2B5EF4-FFF2-40B4-BE49-F238E27FC236}">
                <a16:creationId xmlns:a16="http://schemas.microsoft.com/office/drawing/2014/main" id="{A851EAFE-68BB-4F81-BB39-3E5A4B9455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B9C9AC-BB3C-AFD3-46B1-2A2D8FC846D3}"/>
              </a:ext>
            </a:extLst>
          </p:cNvPr>
          <p:cNvSpPr>
            <a:spLocks noGrp="1"/>
          </p:cNvSpPr>
          <p:nvPr>
            <p:ph type="sldNum" sz="quarter" idx="12"/>
          </p:nvPr>
        </p:nvSpPr>
        <p:spPr/>
        <p:txBody>
          <a:bodyPr/>
          <a:lstStyle/>
          <a:p>
            <a:fld id="{22B50BA4-C675-4E7E-82B6-0C1C37B5C657}" type="slidenum">
              <a:rPr lang="en-GB" smtClean="0"/>
              <a:t>‹#›</a:t>
            </a:fld>
            <a:endParaRPr lang="en-GB"/>
          </a:p>
        </p:txBody>
      </p:sp>
    </p:spTree>
    <p:extLst>
      <p:ext uri="{BB962C8B-B14F-4D97-AF65-F5344CB8AC3E}">
        <p14:creationId xmlns:p14="http://schemas.microsoft.com/office/powerpoint/2010/main" val="357324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012576-D5DE-D72B-CFCE-D883707EB4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A9CF83-17D1-C3A1-CB29-459893F342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3ED9CE-4800-33E9-CCEF-0DB587F6FA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D516CB-B6A2-4ECA-9391-E228C96FCDA0}" type="datetimeFigureOut">
              <a:rPr lang="en-GB" smtClean="0"/>
              <a:t>02/01/2024</a:t>
            </a:fld>
            <a:endParaRPr lang="en-GB"/>
          </a:p>
        </p:txBody>
      </p:sp>
      <p:sp>
        <p:nvSpPr>
          <p:cNvPr id="5" name="Footer Placeholder 4">
            <a:extLst>
              <a:ext uri="{FF2B5EF4-FFF2-40B4-BE49-F238E27FC236}">
                <a16:creationId xmlns:a16="http://schemas.microsoft.com/office/drawing/2014/main" id="{73784A92-9526-5E10-6694-92DF2CFFF8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48D86A3-9211-BFD5-BAB6-6E88A50869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B50BA4-C675-4E7E-82B6-0C1C37B5C657}" type="slidenum">
              <a:rPr lang="en-GB" smtClean="0"/>
              <a:t>‹#›</a:t>
            </a:fld>
            <a:endParaRPr lang="en-GB"/>
          </a:p>
        </p:txBody>
      </p:sp>
    </p:spTree>
    <p:extLst>
      <p:ext uri="{BB962C8B-B14F-4D97-AF65-F5344CB8AC3E}">
        <p14:creationId xmlns:p14="http://schemas.microsoft.com/office/powerpoint/2010/main" val="3477339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DC4277-3E90-9B98-E791-8D5E89A7D798}"/>
              </a:ext>
            </a:extLst>
          </p:cNvPr>
          <p:cNvSpPr/>
          <p:nvPr/>
        </p:nvSpPr>
        <p:spPr>
          <a:xfrm>
            <a:off x="1778000" y="0"/>
            <a:ext cx="10414000" cy="11582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oogle Shape;183;p1">
            <a:extLst>
              <a:ext uri="{FF2B5EF4-FFF2-40B4-BE49-F238E27FC236}">
                <a16:creationId xmlns:a16="http://schemas.microsoft.com/office/drawing/2014/main" id="{8C737473-740F-8DF0-2BF5-B3034750AE6B}"/>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1279" y="0"/>
            <a:ext cx="1696721" cy="1422400"/>
          </a:xfrm>
          <a:prstGeom prst="rect">
            <a:avLst/>
          </a:prstGeom>
          <a:noFill/>
          <a:ln>
            <a:noFill/>
          </a:ln>
        </p:spPr>
      </p:pic>
      <p:sp>
        <p:nvSpPr>
          <p:cNvPr id="6" name="TextBox 5">
            <a:extLst>
              <a:ext uri="{FF2B5EF4-FFF2-40B4-BE49-F238E27FC236}">
                <a16:creationId xmlns:a16="http://schemas.microsoft.com/office/drawing/2014/main" id="{8C1B305E-93B4-3FCD-E530-FFB7DB965CA1}"/>
              </a:ext>
            </a:extLst>
          </p:cNvPr>
          <p:cNvSpPr txBox="1"/>
          <p:nvPr/>
        </p:nvSpPr>
        <p:spPr>
          <a:xfrm>
            <a:off x="2644140" y="1831955"/>
            <a:ext cx="6101080" cy="1384995"/>
          </a:xfrm>
          <a:prstGeom prst="rect">
            <a:avLst/>
          </a:prstGeom>
          <a:noFill/>
        </p:spPr>
        <p:txBody>
          <a:bodyPr wrap="square">
            <a:spAutoFit/>
          </a:bodyPr>
          <a:lstStyle/>
          <a:p>
            <a:pPr algn="ctr"/>
            <a:r>
              <a:rPr lang="en-GB" sz="2400" b="1" dirty="0">
                <a:solidFill>
                  <a:srgbClr val="365F91"/>
                </a:solidFill>
                <a:effectLst/>
                <a:latin typeface="Calibri" panose="020F0502020204030204" pitchFamily="34" charset="0"/>
                <a:ea typeface="Calibri" panose="020F0502020204030204" pitchFamily="34" charset="0"/>
                <a:cs typeface="Calibri" panose="020F0502020204030204" pitchFamily="34" charset="0"/>
              </a:rPr>
              <a:t>Modern Slavery and Human Trafficking Safeguarding Toolki</a:t>
            </a:r>
            <a:r>
              <a:rPr lang="en-GB" sz="1800" b="1" dirty="0">
                <a:solidFill>
                  <a:srgbClr val="365F91"/>
                </a:solidFill>
                <a:effectLst/>
                <a:latin typeface="Calibri" panose="020F0502020204030204" pitchFamily="34" charset="0"/>
                <a:ea typeface="Calibri" panose="020F0502020204030204" pitchFamily="34" charset="0"/>
                <a:cs typeface="Calibri" panose="020F0502020204030204" pitchFamily="34" charset="0"/>
              </a:rPr>
              <a:t>t</a:t>
            </a:r>
            <a:endParaRPr lang="en-GB" sz="1000" dirty="0">
              <a:effectLst/>
              <a:latin typeface="Calibri" panose="020F0502020204030204" pitchFamily="34" charset="0"/>
              <a:ea typeface="Calibri" panose="020F0502020204030204" pitchFamily="34" charset="0"/>
            </a:endParaRPr>
          </a:p>
          <a:p>
            <a:pPr algn="ctr"/>
            <a:r>
              <a:rPr lang="en-GB" sz="1800" b="1" dirty="0">
                <a:solidFill>
                  <a:srgbClr val="365F91"/>
                </a:solidFill>
                <a:effectLst/>
                <a:latin typeface="Calibri" panose="020F0502020204030204" pitchFamily="34" charset="0"/>
                <a:ea typeface="Calibri" panose="020F0502020204030204" pitchFamily="34" charset="0"/>
                <a:cs typeface="Calibri" panose="020F0502020204030204" pitchFamily="34" charset="0"/>
              </a:rPr>
              <a:t> </a:t>
            </a:r>
            <a:endParaRPr lang="en-GB" sz="1000" dirty="0">
              <a:effectLst/>
              <a:latin typeface="Calibri" panose="020F0502020204030204" pitchFamily="34" charset="0"/>
              <a:ea typeface="Calibri" panose="020F0502020204030204" pitchFamily="34" charset="0"/>
            </a:endParaRPr>
          </a:p>
          <a:p>
            <a:pPr algn="ctr"/>
            <a:r>
              <a:rPr lang="en-GB" sz="1800" b="1" dirty="0">
                <a:solidFill>
                  <a:srgbClr val="365F91"/>
                </a:solidFill>
                <a:effectLst/>
                <a:latin typeface="Calibri" panose="020F0502020204030204" pitchFamily="34" charset="0"/>
                <a:ea typeface="Calibri" panose="020F0502020204030204" pitchFamily="34" charset="0"/>
                <a:cs typeface="Calibri" panose="020F0502020204030204" pitchFamily="34" charset="0"/>
              </a:rPr>
              <a:t>A Resource for Leaders</a:t>
            </a:r>
            <a:endParaRPr lang="en-GB" sz="1000" dirty="0">
              <a:effectLst/>
              <a:latin typeface="Calibri" panose="020F0502020204030204" pitchFamily="34" charset="0"/>
              <a:ea typeface="Calibri" panose="020F0502020204030204" pitchFamily="34" charset="0"/>
            </a:endParaRPr>
          </a:p>
        </p:txBody>
      </p:sp>
      <p:pic>
        <p:nvPicPr>
          <p:cNvPr id="7" name="Picture 6">
            <a:extLst>
              <a:ext uri="{FF2B5EF4-FFF2-40B4-BE49-F238E27FC236}">
                <a16:creationId xmlns:a16="http://schemas.microsoft.com/office/drawing/2014/main" id="{6D047CFE-C84A-AAC2-8E97-BEE4DF0C49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73476" y="3286760"/>
            <a:ext cx="4879848" cy="3049905"/>
          </a:xfrm>
          <a:prstGeom prst="rect">
            <a:avLst/>
          </a:prstGeom>
        </p:spPr>
      </p:pic>
    </p:spTree>
    <p:extLst>
      <p:ext uri="{BB962C8B-B14F-4D97-AF65-F5344CB8AC3E}">
        <p14:creationId xmlns:p14="http://schemas.microsoft.com/office/powerpoint/2010/main" val="175826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DC4277-3E90-9B98-E791-8D5E89A7D798}"/>
              </a:ext>
            </a:extLst>
          </p:cNvPr>
          <p:cNvSpPr/>
          <p:nvPr/>
        </p:nvSpPr>
        <p:spPr>
          <a:xfrm>
            <a:off x="1778000" y="0"/>
            <a:ext cx="10414000" cy="11582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200"/>
              </a:spcBef>
            </a:pPr>
            <a:r>
              <a:rPr lang="en-GB" sz="2400" b="1" dirty="0">
                <a:effectLst/>
                <a:latin typeface="Calibri" panose="020F0502020204030204" pitchFamily="34" charset="0"/>
                <a:ea typeface="Calibri" panose="020F0502020204030204" pitchFamily="34" charset="0"/>
              </a:rPr>
              <a:t>How to spot signs of abuse:</a:t>
            </a:r>
            <a:endParaRPr lang="en-GB" sz="2400" dirty="0">
              <a:effectLst/>
              <a:latin typeface="Calibri" panose="020F0502020204030204" pitchFamily="34" charset="0"/>
              <a:ea typeface="Calibri" panose="020F0502020204030204" pitchFamily="34" charset="0"/>
            </a:endParaRPr>
          </a:p>
        </p:txBody>
      </p:sp>
      <p:pic>
        <p:nvPicPr>
          <p:cNvPr id="4" name="Google Shape;183;p1">
            <a:extLst>
              <a:ext uri="{FF2B5EF4-FFF2-40B4-BE49-F238E27FC236}">
                <a16:creationId xmlns:a16="http://schemas.microsoft.com/office/drawing/2014/main" id="{8C737473-740F-8DF0-2BF5-B3034750AE6B}"/>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1279" y="0"/>
            <a:ext cx="1696721" cy="1422400"/>
          </a:xfrm>
          <a:prstGeom prst="rect">
            <a:avLst/>
          </a:prstGeom>
          <a:noFill/>
          <a:ln>
            <a:noFill/>
          </a:ln>
        </p:spPr>
      </p:pic>
      <p:pic>
        <p:nvPicPr>
          <p:cNvPr id="7" name="Picture 6">
            <a:extLst>
              <a:ext uri="{FF2B5EF4-FFF2-40B4-BE49-F238E27FC236}">
                <a16:creationId xmlns:a16="http://schemas.microsoft.com/office/drawing/2014/main" id="{D7EBB5A9-8447-6E4F-907B-E79AB61AEF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158240"/>
            <a:ext cx="12192000" cy="5699760"/>
          </a:xfrm>
          <a:prstGeom prst="rect">
            <a:avLst/>
          </a:prstGeom>
        </p:spPr>
      </p:pic>
      <p:sp>
        <p:nvSpPr>
          <p:cNvPr id="8" name="TextBox 7">
            <a:extLst>
              <a:ext uri="{FF2B5EF4-FFF2-40B4-BE49-F238E27FC236}">
                <a16:creationId xmlns:a16="http://schemas.microsoft.com/office/drawing/2014/main" id="{F7093517-2E50-B2E9-7681-BBAED82048B3}"/>
              </a:ext>
            </a:extLst>
          </p:cNvPr>
          <p:cNvSpPr txBox="1"/>
          <p:nvPr/>
        </p:nvSpPr>
        <p:spPr>
          <a:xfrm>
            <a:off x="317500" y="1763293"/>
            <a:ext cx="3522980" cy="4367734"/>
          </a:xfrm>
          <a:prstGeom prst="rect">
            <a:avLst/>
          </a:prstGeom>
          <a:noFill/>
        </p:spPr>
        <p:txBody>
          <a:bodyPr wrap="square">
            <a:spAutoFit/>
          </a:bodyPr>
          <a:lstStyle/>
          <a:p>
            <a:endParaRPr lang="en-GB" sz="1800" dirty="0">
              <a:solidFill>
                <a:schemeClr val="bg1"/>
              </a:solidFill>
              <a:effectLst/>
              <a:latin typeface="Calibri" panose="020F0502020204030204" pitchFamily="34" charset="0"/>
              <a:ea typeface="Calibri" panose="020F0502020204030204" pitchFamily="34" charset="0"/>
            </a:endParaRPr>
          </a:p>
          <a:p>
            <a:pPr marL="457200"/>
            <a:r>
              <a:rPr lang="en-GB" sz="1800" dirty="0">
                <a:solidFill>
                  <a:schemeClr val="bg1"/>
                </a:solidFill>
                <a:effectLst/>
                <a:latin typeface="Calibri" panose="020F0502020204030204" pitchFamily="34" charset="0"/>
                <a:ea typeface="Calibri" panose="020F0502020204030204" pitchFamily="34" charset="0"/>
              </a:rPr>
              <a:t> </a:t>
            </a:r>
          </a:p>
          <a:p>
            <a:pPr marL="342900" lvl="0" indent="-342900">
              <a:buFont typeface="Symbol" panose="05050102010706020507" pitchFamily="18" charset="2"/>
              <a:buChar char=""/>
            </a:pPr>
            <a:r>
              <a:rPr lang="en-GB" sz="1800" b="1" dirty="0">
                <a:solidFill>
                  <a:schemeClr val="bg1"/>
                </a:solidFill>
                <a:effectLst/>
                <a:latin typeface="Calibri" panose="020F0502020204030204" pitchFamily="34" charset="0"/>
                <a:ea typeface="Calibri" panose="020F0502020204030204" pitchFamily="34" charset="0"/>
              </a:rPr>
              <a:t>See a mark, bruise, burn, or injury which is unexplained or does not have a good explanation</a:t>
            </a:r>
          </a:p>
          <a:p>
            <a:pPr lvl="0"/>
            <a:endParaRPr lang="en-GB" sz="1800" b="1" dirty="0">
              <a:solidFill>
                <a:schemeClr val="bg1"/>
              </a:solidFill>
              <a:effectLst/>
              <a:latin typeface="Calibri" panose="020F0502020204030204" pitchFamily="34" charset="0"/>
              <a:ea typeface="Calibri" panose="020F0502020204030204" pitchFamily="34" charset="0"/>
            </a:endParaRPr>
          </a:p>
          <a:p>
            <a:pPr marL="342900" lvl="0" indent="-342900">
              <a:lnSpc>
                <a:spcPct val="106000"/>
              </a:lnSpc>
              <a:buFont typeface="Symbol" panose="05050102010706020507" pitchFamily="18" charset="2"/>
              <a:buChar char=""/>
            </a:pPr>
            <a:r>
              <a:rPr lang="en-GB" sz="1800" b="1" dirty="0">
                <a:solidFill>
                  <a:schemeClr val="bg1"/>
                </a:solidFill>
                <a:effectLst/>
                <a:latin typeface="Calibri" panose="020F0502020204030204" pitchFamily="34" charset="0"/>
                <a:ea typeface="Calibri" panose="020F0502020204030204" pitchFamily="34" charset="0"/>
              </a:rPr>
              <a:t>You notice a medical problem which is not treated</a:t>
            </a:r>
          </a:p>
          <a:p>
            <a:pPr lvl="0">
              <a:lnSpc>
                <a:spcPct val="106000"/>
              </a:lnSpc>
            </a:pPr>
            <a:endParaRPr lang="en-GB" sz="1800" b="1" dirty="0">
              <a:solidFill>
                <a:schemeClr val="bg1"/>
              </a:solidFill>
              <a:effectLst/>
              <a:latin typeface="Calibri" panose="020F0502020204030204" pitchFamily="34" charset="0"/>
              <a:ea typeface="Calibri" panose="020F0502020204030204" pitchFamily="34" charset="0"/>
            </a:endParaRPr>
          </a:p>
          <a:p>
            <a:pPr marL="342900" lvl="0" indent="-342900">
              <a:lnSpc>
                <a:spcPct val="106000"/>
              </a:lnSpc>
              <a:buFont typeface="Symbol" panose="05050102010706020507" pitchFamily="18" charset="2"/>
              <a:buChar char=""/>
            </a:pPr>
            <a:r>
              <a:rPr lang="en-GB" sz="1800" b="1" dirty="0">
                <a:solidFill>
                  <a:schemeClr val="bg1"/>
                </a:solidFill>
                <a:effectLst/>
                <a:latin typeface="Calibri" panose="020F0502020204030204" pitchFamily="34" charset="0"/>
                <a:ea typeface="Calibri" panose="020F0502020204030204" pitchFamily="34" charset="0"/>
              </a:rPr>
              <a:t>You notice a change in a child’s behaviour</a:t>
            </a:r>
          </a:p>
          <a:p>
            <a:pPr lvl="0">
              <a:lnSpc>
                <a:spcPct val="106000"/>
              </a:lnSpc>
            </a:pPr>
            <a:endParaRPr lang="en-GB" sz="1800" b="1" dirty="0">
              <a:solidFill>
                <a:schemeClr val="bg1"/>
              </a:solidFill>
              <a:effectLst/>
              <a:latin typeface="Calibri" panose="020F0502020204030204" pitchFamily="34" charset="0"/>
              <a:ea typeface="Calibri" panose="020F0502020204030204" pitchFamily="34" charset="0"/>
            </a:endParaRPr>
          </a:p>
          <a:p>
            <a:pPr marL="342900" lvl="0" indent="-342900">
              <a:lnSpc>
                <a:spcPct val="106000"/>
              </a:lnSpc>
              <a:buFont typeface="Symbol" panose="05050102010706020507" pitchFamily="18" charset="2"/>
              <a:buChar char=""/>
            </a:pPr>
            <a:r>
              <a:rPr lang="en-GB" sz="1800" b="1" dirty="0">
                <a:solidFill>
                  <a:schemeClr val="bg1"/>
                </a:solidFill>
                <a:effectLst/>
                <a:latin typeface="Calibri" panose="020F0502020204030204" pitchFamily="34" charset="0"/>
                <a:ea typeface="Calibri" panose="020F0502020204030204" pitchFamily="34" charset="0"/>
              </a:rPr>
              <a:t>A child might tell you they are being abused</a:t>
            </a:r>
          </a:p>
        </p:txBody>
      </p:sp>
      <p:sp>
        <p:nvSpPr>
          <p:cNvPr id="10" name="TextBox 9">
            <a:extLst>
              <a:ext uri="{FF2B5EF4-FFF2-40B4-BE49-F238E27FC236}">
                <a16:creationId xmlns:a16="http://schemas.microsoft.com/office/drawing/2014/main" id="{BC40DAD1-AD20-C568-B76B-E495E5A1AD69}"/>
              </a:ext>
            </a:extLst>
          </p:cNvPr>
          <p:cNvSpPr txBox="1"/>
          <p:nvPr/>
        </p:nvSpPr>
        <p:spPr>
          <a:xfrm>
            <a:off x="7279640" y="1708356"/>
            <a:ext cx="5044440" cy="2722348"/>
          </a:xfrm>
          <a:prstGeom prst="rect">
            <a:avLst/>
          </a:prstGeom>
          <a:noFill/>
        </p:spPr>
        <p:txBody>
          <a:bodyPr wrap="square">
            <a:spAutoFit/>
          </a:bodyPr>
          <a:lstStyle/>
          <a:p>
            <a:pPr marL="342900" lvl="0" indent="-342900">
              <a:lnSpc>
                <a:spcPct val="106000"/>
              </a:lnSpc>
              <a:buFont typeface="Symbol" panose="05050102010706020507" pitchFamily="18" charset="2"/>
              <a:buChar char=""/>
            </a:pPr>
            <a:r>
              <a:rPr lang="en-GB" sz="1800" b="1" dirty="0">
                <a:solidFill>
                  <a:schemeClr val="bg1"/>
                </a:solidFill>
                <a:effectLst/>
                <a:latin typeface="Calibri" panose="020F0502020204030204" pitchFamily="34" charset="0"/>
                <a:ea typeface="Calibri" panose="020F0502020204030204" pitchFamily="34" charset="0"/>
              </a:rPr>
              <a:t>You might notice an adult abusing a child</a:t>
            </a:r>
          </a:p>
          <a:p>
            <a:pPr lvl="0">
              <a:lnSpc>
                <a:spcPct val="106000"/>
              </a:lnSpc>
            </a:pPr>
            <a:endParaRPr lang="en-GB" sz="1800" b="1" dirty="0">
              <a:solidFill>
                <a:schemeClr val="bg1"/>
              </a:solidFill>
              <a:effectLst/>
              <a:latin typeface="Calibri" panose="020F0502020204030204" pitchFamily="34" charset="0"/>
              <a:ea typeface="Calibri" panose="020F0502020204030204" pitchFamily="34" charset="0"/>
            </a:endParaRPr>
          </a:p>
          <a:p>
            <a:pPr marL="342900" lvl="0" indent="-342900">
              <a:lnSpc>
                <a:spcPct val="106000"/>
              </a:lnSpc>
              <a:buFont typeface="Symbol" panose="05050102010706020507" pitchFamily="18" charset="2"/>
              <a:buChar char=""/>
            </a:pPr>
            <a:r>
              <a:rPr lang="en-GB" sz="1800" b="1" dirty="0">
                <a:solidFill>
                  <a:schemeClr val="bg1"/>
                </a:solidFill>
                <a:effectLst/>
                <a:latin typeface="Calibri" panose="020F0502020204030204" pitchFamily="34" charset="0"/>
                <a:ea typeface="Calibri" panose="020F0502020204030204" pitchFamily="34" charset="0"/>
              </a:rPr>
              <a:t>You may see a child’s appearance change and get worse, e.g. dirty clothes and they are not clean</a:t>
            </a:r>
          </a:p>
          <a:p>
            <a:pPr lvl="0">
              <a:lnSpc>
                <a:spcPct val="106000"/>
              </a:lnSpc>
            </a:pPr>
            <a:endParaRPr lang="en-GB" sz="1800" b="1" dirty="0">
              <a:solidFill>
                <a:schemeClr val="bg1"/>
              </a:solidFill>
              <a:effectLst/>
              <a:latin typeface="Calibri" panose="020F0502020204030204" pitchFamily="34" charset="0"/>
              <a:ea typeface="Calibri" panose="020F0502020204030204" pitchFamily="34" charset="0"/>
            </a:endParaRPr>
          </a:p>
          <a:p>
            <a:pPr marL="342900" lvl="0" indent="-342900">
              <a:lnSpc>
                <a:spcPct val="106000"/>
              </a:lnSpc>
              <a:buFont typeface="Symbol" panose="05050102010706020507" pitchFamily="18" charset="2"/>
              <a:buChar char=""/>
            </a:pPr>
            <a:r>
              <a:rPr lang="en-GB" sz="1800" b="1" dirty="0">
                <a:solidFill>
                  <a:schemeClr val="bg1"/>
                </a:solidFill>
                <a:effectLst/>
                <a:latin typeface="Calibri" panose="020F0502020204030204" pitchFamily="34" charset="0"/>
                <a:ea typeface="Calibri" panose="020F0502020204030204" pitchFamily="34" charset="0"/>
              </a:rPr>
              <a:t>A child may become pregnant or have signs of sexual abuse for example pain in their genital area.</a:t>
            </a:r>
          </a:p>
        </p:txBody>
      </p:sp>
    </p:spTree>
    <p:extLst>
      <p:ext uri="{BB962C8B-B14F-4D97-AF65-F5344CB8AC3E}">
        <p14:creationId xmlns:p14="http://schemas.microsoft.com/office/powerpoint/2010/main" val="102802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animEffect transition="in" filter="fade">
                                      <p:cBhvr>
                                        <p:cTn id="17" dur="500"/>
                                        <p:tgtEl>
                                          <p:spTgt spid="8">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8" end="8"/>
                                            </p:txEl>
                                          </p:spTgt>
                                        </p:tgtEl>
                                        <p:attrNameLst>
                                          <p:attrName>style.visibility</p:attrName>
                                        </p:attrNameLst>
                                      </p:cBhvr>
                                      <p:to>
                                        <p:strVal val="visible"/>
                                      </p:to>
                                    </p:set>
                                    <p:animEffect transition="in" filter="fade">
                                      <p:cBhvr>
                                        <p:cTn id="22"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DC4277-3E90-9B98-E791-8D5E89A7D798}"/>
              </a:ext>
            </a:extLst>
          </p:cNvPr>
          <p:cNvSpPr/>
          <p:nvPr/>
        </p:nvSpPr>
        <p:spPr>
          <a:xfrm>
            <a:off x="1778000" y="0"/>
            <a:ext cx="10414000" cy="11582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200"/>
              </a:spcBef>
            </a:pPr>
            <a:r>
              <a:rPr lang="en-GB" sz="2400" b="1" kern="0" dirty="0">
                <a:solidFill>
                  <a:schemeClr val="bg1"/>
                </a:solidFill>
                <a:latin typeface="Calibri" panose="020F0502020204030204" pitchFamily="34" charset="0"/>
                <a:ea typeface="Calibri" panose="020F0502020204030204" pitchFamily="34" charset="0"/>
                <a:cs typeface="Calibri" panose="020F0502020204030204" pitchFamily="34" charset="0"/>
              </a:rPr>
              <a:t>Case studies</a:t>
            </a:r>
            <a:endParaRPr lang="en-GB" sz="2400" b="1" kern="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Google Shape;183;p1">
            <a:extLst>
              <a:ext uri="{FF2B5EF4-FFF2-40B4-BE49-F238E27FC236}">
                <a16:creationId xmlns:a16="http://schemas.microsoft.com/office/drawing/2014/main" id="{8C737473-740F-8DF0-2BF5-B3034750AE6B}"/>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1279" y="0"/>
            <a:ext cx="1696721" cy="1422400"/>
          </a:xfrm>
          <a:prstGeom prst="rect">
            <a:avLst/>
          </a:prstGeom>
          <a:noFill/>
          <a:ln>
            <a:noFill/>
          </a:ln>
        </p:spPr>
      </p:pic>
      <p:sp>
        <p:nvSpPr>
          <p:cNvPr id="2" name="TextBox 1">
            <a:extLst>
              <a:ext uri="{FF2B5EF4-FFF2-40B4-BE49-F238E27FC236}">
                <a16:creationId xmlns:a16="http://schemas.microsoft.com/office/drawing/2014/main" id="{DE3C3FFA-6722-A0EB-FC2A-191D7447DE93}"/>
              </a:ext>
            </a:extLst>
          </p:cNvPr>
          <p:cNvSpPr txBox="1"/>
          <p:nvPr/>
        </p:nvSpPr>
        <p:spPr>
          <a:xfrm>
            <a:off x="1127760" y="2265680"/>
            <a:ext cx="4429760" cy="2031325"/>
          </a:xfrm>
          <a:prstGeom prst="rect">
            <a:avLst/>
          </a:prstGeom>
          <a:noFill/>
        </p:spPr>
        <p:txBody>
          <a:bodyPr wrap="square" rtlCol="0">
            <a:spAutoFit/>
          </a:bodyPr>
          <a:lstStyle/>
          <a:p>
            <a:r>
              <a:rPr lang="en-GB" dirty="0"/>
              <a:t>Look at the two case studies ( Forced marriage and child labour )and discuss the impact on children’s wellbeing, health, </a:t>
            </a:r>
            <a:r>
              <a:rPr lang="en-GB" dirty="0" err="1"/>
              <a:t>eduction</a:t>
            </a:r>
            <a:r>
              <a:rPr lang="en-GB" dirty="0"/>
              <a:t>  and future life and opportunities ?</a:t>
            </a:r>
          </a:p>
          <a:p>
            <a:endParaRPr lang="en-GB" dirty="0"/>
          </a:p>
          <a:p>
            <a:r>
              <a:rPr lang="en-GB" dirty="0"/>
              <a:t>Discuss in small groups and then share key insights back to main group  </a:t>
            </a:r>
          </a:p>
        </p:txBody>
      </p:sp>
      <p:pic>
        <p:nvPicPr>
          <p:cNvPr id="5" name="Picture 4">
            <a:extLst>
              <a:ext uri="{FF2B5EF4-FFF2-40B4-BE49-F238E27FC236}">
                <a16:creationId xmlns:a16="http://schemas.microsoft.com/office/drawing/2014/main" id="{972221BB-FDC0-2F69-5E4B-9D3DECCD2A26}"/>
              </a:ext>
            </a:extLst>
          </p:cNvPr>
          <p:cNvPicPr>
            <a:picLocks noChangeAspect="1"/>
          </p:cNvPicPr>
          <p:nvPr/>
        </p:nvPicPr>
        <p:blipFill>
          <a:blip r:embed="rId4" cstate="print"/>
          <a:stretch>
            <a:fillRect/>
          </a:stretch>
        </p:blipFill>
        <p:spPr>
          <a:xfrm>
            <a:off x="6346190" y="1551940"/>
            <a:ext cx="4291330" cy="3924300"/>
          </a:xfrm>
          <a:prstGeom prst="rect">
            <a:avLst/>
          </a:prstGeom>
        </p:spPr>
      </p:pic>
    </p:spTree>
    <p:extLst>
      <p:ext uri="{BB962C8B-B14F-4D97-AF65-F5344CB8AC3E}">
        <p14:creationId xmlns:p14="http://schemas.microsoft.com/office/powerpoint/2010/main" val="1147380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DC4277-3E90-9B98-E791-8D5E89A7D798}"/>
              </a:ext>
            </a:extLst>
          </p:cNvPr>
          <p:cNvSpPr/>
          <p:nvPr/>
        </p:nvSpPr>
        <p:spPr>
          <a:xfrm>
            <a:off x="1778000" y="0"/>
            <a:ext cx="10414000" cy="11582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200"/>
              </a:spcBef>
            </a:pPr>
            <a:r>
              <a:rPr lang="en-GB" sz="2400" b="1" kern="0" dirty="0">
                <a:solidFill>
                  <a:schemeClr val="bg1"/>
                </a:solidFill>
                <a:latin typeface="Calibri" panose="020F0502020204030204" pitchFamily="34" charset="0"/>
                <a:ea typeface="Calibri" panose="020F0502020204030204" pitchFamily="34" charset="0"/>
                <a:cs typeface="Calibri" panose="020F0502020204030204" pitchFamily="34" charset="0"/>
              </a:rPr>
              <a:t>F</a:t>
            </a:r>
            <a:r>
              <a:rPr lang="en-GB" sz="2400" b="1" kern="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orced marriage?</a:t>
            </a:r>
          </a:p>
        </p:txBody>
      </p:sp>
      <p:pic>
        <p:nvPicPr>
          <p:cNvPr id="4" name="Google Shape;183;p1">
            <a:extLst>
              <a:ext uri="{FF2B5EF4-FFF2-40B4-BE49-F238E27FC236}">
                <a16:creationId xmlns:a16="http://schemas.microsoft.com/office/drawing/2014/main" id="{8C737473-740F-8DF0-2BF5-B3034750AE6B}"/>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1279" y="0"/>
            <a:ext cx="1696721" cy="1422400"/>
          </a:xfrm>
          <a:prstGeom prst="rect">
            <a:avLst/>
          </a:prstGeom>
          <a:noFill/>
          <a:ln>
            <a:noFill/>
          </a:ln>
        </p:spPr>
      </p:pic>
      <p:sp>
        <p:nvSpPr>
          <p:cNvPr id="5" name="TextBox 4">
            <a:extLst>
              <a:ext uri="{FF2B5EF4-FFF2-40B4-BE49-F238E27FC236}">
                <a16:creationId xmlns:a16="http://schemas.microsoft.com/office/drawing/2014/main" id="{E0D8AF68-CE52-4B90-37CB-81053D5EFE3B}"/>
              </a:ext>
            </a:extLst>
          </p:cNvPr>
          <p:cNvSpPr txBox="1"/>
          <p:nvPr/>
        </p:nvSpPr>
        <p:spPr>
          <a:xfrm>
            <a:off x="1242060" y="1495570"/>
            <a:ext cx="6101080" cy="4808432"/>
          </a:xfrm>
          <a:prstGeom prst="rect">
            <a:avLst/>
          </a:prstGeom>
          <a:noFill/>
        </p:spPr>
        <p:txBody>
          <a:bodyPr wrap="square">
            <a:spAutoFit/>
          </a:bodyPr>
          <a:lstStyle/>
          <a:p>
            <a:pPr>
              <a:spcBef>
                <a:spcPts val="705"/>
              </a:spcBef>
            </a:pPr>
            <a:r>
              <a:rPr lang="en-GB" sz="2000" spc="-35" dirty="0">
                <a:solidFill>
                  <a:srgbClr val="365F91"/>
                </a:solidFill>
                <a:effectLst/>
                <a:latin typeface="Calibri" panose="020F0502020204030204" pitchFamily="34" charset="0"/>
                <a:ea typeface="Calibri" panose="020F0502020204030204" pitchFamily="34" charset="0"/>
              </a:rPr>
              <a:t>What Are the Causes of Forced Marriage?</a:t>
            </a:r>
            <a:endParaRPr lang="en-GB" sz="1800" dirty="0">
              <a:effectLst/>
              <a:latin typeface="Calibri" panose="020F0502020204030204" pitchFamily="34" charset="0"/>
              <a:ea typeface="Calibri" panose="020F0502020204030204" pitchFamily="34" charset="0"/>
            </a:endParaRPr>
          </a:p>
          <a:p>
            <a:pPr marR="432435">
              <a:lnSpc>
                <a:spcPct val="98000"/>
              </a:lnSpc>
              <a:spcBef>
                <a:spcPts val="1145"/>
              </a:spcBef>
              <a:spcAft>
                <a:spcPts val="0"/>
              </a:spcAft>
            </a:pPr>
            <a:r>
              <a:rPr lang="en-GB" sz="1800" dirty="0">
                <a:effectLst/>
                <a:latin typeface="Calibri" panose="020F0502020204030204" pitchFamily="34" charset="0"/>
                <a:ea typeface="Calibri" panose="020F0502020204030204" pitchFamily="34" charset="0"/>
              </a:rPr>
              <a:t>key</a:t>
            </a:r>
            <a:r>
              <a:rPr lang="en-GB" sz="1800" spc="-10" dirty="0">
                <a:effectLst/>
                <a:latin typeface="Calibri" panose="020F050202020403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drivers are</a:t>
            </a:r>
            <a:r>
              <a:rPr lang="en-GB" sz="1800" spc="5" dirty="0">
                <a:effectLst/>
                <a:latin typeface="Calibri" panose="020F050202020403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gender</a:t>
            </a:r>
            <a:r>
              <a:rPr lang="en-GB" sz="1800" spc="-10" dirty="0">
                <a:effectLst/>
                <a:latin typeface="Calibri" panose="020F050202020403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inequality and</a:t>
            </a:r>
            <a:r>
              <a:rPr lang="en-GB" sz="1800" spc="-10" dirty="0">
                <a:effectLst/>
                <a:latin typeface="Calibri" panose="020F050202020403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poverty:</a:t>
            </a:r>
          </a:p>
          <a:p>
            <a:pPr marR="431800">
              <a:lnSpc>
                <a:spcPct val="99000"/>
              </a:lnSpc>
            </a:pPr>
            <a:r>
              <a:rPr lang="en-GB" sz="1800" dirty="0">
                <a:effectLst/>
                <a:latin typeface="Calibri" panose="020F0502020204030204" pitchFamily="34" charset="0"/>
                <a:ea typeface="Calibri" panose="020F0502020204030204" pitchFamily="34" charset="0"/>
              </a:rPr>
              <a:t> </a:t>
            </a:r>
          </a:p>
          <a:p>
            <a:pPr marL="342900" marR="90805" lvl="0" indent="-342900">
              <a:spcAft>
                <a:spcPts val="0"/>
              </a:spcAft>
              <a:buSzPts val="1100"/>
              <a:buFont typeface="Symbol" panose="05050102010706020507" pitchFamily="18" charset="2"/>
              <a:buChar char=""/>
              <a:tabLst>
                <a:tab pos="711835" algn="l"/>
                <a:tab pos="712470" algn="l"/>
              </a:tabLst>
            </a:pPr>
            <a:r>
              <a:rPr lang="en-GB" sz="1800" b="1" dirty="0">
                <a:effectLst/>
                <a:latin typeface="Calibri" panose="020F0502020204030204" pitchFamily="34" charset="0"/>
                <a:ea typeface="Calibri" panose="020F0502020204030204" pitchFamily="34" charset="0"/>
              </a:rPr>
              <a:t>Gender</a:t>
            </a:r>
            <a:r>
              <a:rPr lang="en-GB" sz="1800" b="1" spc="15" dirty="0">
                <a:effectLst/>
                <a:latin typeface="Calibri" panose="020F0502020204030204" pitchFamily="34" charset="0"/>
                <a:ea typeface="Calibri" panose="020F0502020204030204" pitchFamily="34" charset="0"/>
              </a:rPr>
              <a:t> </a:t>
            </a:r>
            <a:r>
              <a:rPr lang="en-GB" sz="1800" b="1" dirty="0">
                <a:effectLst/>
                <a:latin typeface="Calibri" panose="020F0502020204030204" pitchFamily="34" charset="0"/>
                <a:ea typeface="Calibri" panose="020F0502020204030204" pitchFamily="34" charset="0"/>
              </a:rPr>
              <a:t>inequality</a:t>
            </a:r>
            <a:r>
              <a:rPr lang="en-GB" sz="1800" dirty="0">
                <a:effectLst/>
                <a:latin typeface="Calibri" panose="020F0502020204030204" pitchFamily="34" charset="0"/>
                <a:ea typeface="Calibri" panose="020F0502020204030204" pitchFamily="34" charset="0"/>
              </a:rPr>
              <a:t>:</a:t>
            </a:r>
            <a:r>
              <a:rPr lang="en-GB" sz="1800" spc="15" dirty="0">
                <a:effectLst/>
                <a:latin typeface="Calibri" panose="020F050202020403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Deep-rooted</a:t>
            </a:r>
            <a:r>
              <a:rPr lang="en-GB" sz="1800" spc="15" dirty="0">
                <a:effectLst/>
                <a:latin typeface="Calibri" panose="020F050202020403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patriarchal</a:t>
            </a:r>
            <a:r>
              <a:rPr lang="en-GB" sz="1800" spc="10" dirty="0">
                <a:effectLst/>
                <a:latin typeface="Calibri" panose="020F050202020403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beliefs,</a:t>
            </a:r>
            <a:r>
              <a:rPr lang="en-GB" sz="1800" spc="5" dirty="0">
                <a:effectLst/>
                <a:latin typeface="Calibri" panose="020F050202020403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the</a:t>
            </a:r>
            <a:r>
              <a:rPr lang="en-GB" sz="1800" spc="15" dirty="0">
                <a:effectLst/>
                <a:latin typeface="Calibri" panose="020F050202020403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low</a:t>
            </a:r>
            <a:r>
              <a:rPr lang="en-GB" sz="1800" spc="15" dirty="0">
                <a:effectLst/>
                <a:latin typeface="Calibri" panose="020F050202020403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value placed</a:t>
            </a:r>
            <a:r>
              <a:rPr lang="en-GB" sz="1800" spc="15" dirty="0">
                <a:effectLst/>
                <a:latin typeface="Calibri" panose="020F050202020403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on</a:t>
            </a:r>
            <a:r>
              <a:rPr lang="en-GB" sz="1800" spc="5" dirty="0">
                <a:effectLst/>
                <a:latin typeface="Calibri" panose="020F050202020403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girls,</a:t>
            </a:r>
            <a:r>
              <a:rPr lang="en-GB" sz="1800" spc="15" dirty="0">
                <a:effectLst/>
                <a:latin typeface="Calibri" panose="020F050202020403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and</a:t>
            </a:r>
            <a:r>
              <a:rPr lang="en-GB" sz="1800" spc="15" dirty="0">
                <a:effectLst/>
                <a:latin typeface="Calibri" panose="020F050202020403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the</a:t>
            </a:r>
            <a:r>
              <a:rPr lang="en-GB" sz="1800" spc="15" dirty="0">
                <a:effectLst/>
                <a:latin typeface="Calibri" panose="020F050202020403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desire</a:t>
            </a:r>
            <a:r>
              <a:rPr lang="en-GB" sz="1800" spc="15" dirty="0">
                <a:effectLst/>
                <a:latin typeface="Calibri" panose="020F050202020403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to</a:t>
            </a:r>
            <a:r>
              <a:rPr lang="en-GB" sz="1800" spc="10" dirty="0">
                <a:effectLst/>
                <a:latin typeface="Calibri" panose="020F050202020403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control</a:t>
            </a:r>
            <a:r>
              <a:rPr lang="en-GB" sz="1800" spc="15" dirty="0">
                <a:effectLst/>
                <a:latin typeface="Calibri" panose="020F050202020403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women,</a:t>
            </a:r>
            <a:r>
              <a:rPr lang="en-GB" sz="1800" spc="5" dirty="0">
                <a:effectLst/>
                <a:latin typeface="Calibri" panose="020F050202020403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especially girls’ sexuality, underpin child marriage.</a:t>
            </a:r>
          </a:p>
          <a:p>
            <a:pPr marL="342900" marR="90805" lvl="0" indent="-342900">
              <a:spcAft>
                <a:spcPts val="0"/>
              </a:spcAft>
              <a:buSzPts val="1100"/>
              <a:buFont typeface="Symbol" panose="05050102010706020507" pitchFamily="18" charset="2"/>
              <a:buChar char=""/>
              <a:tabLst>
                <a:tab pos="711835" algn="l"/>
                <a:tab pos="712470" algn="l"/>
              </a:tabLst>
            </a:pPr>
            <a:endParaRPr lang="en-GB" dirty="0">
              <a:latin typeface="Calibri" panose="020F0502020204030204" pitchFamily="34" charset="0"/>
              <a:ea typeface="Calibri" panose="020F0502020204030204" pitchFamily="34" charset="0"/>
            </a:endParaRPr>
          </a:p>
          <a:p>
            <a:pPr marL="342900" marR="90805" lvl="0" indent="-342900">
              <a:spcAft>
                <a:spcPts val="0"/>
              </a:spcAft>
              <a:buSzPts val="1100"/>
              <a:buFont typeface="Symbol" panose="05050102010706020507" pitchFamily="18" charset="2"/>
              <a:buChar char=""/>
              <a:tabLst>
                <a:tab pos="711835" algn="l"/>
                <a:tab pos="712470" algn="l"/>
              </a:tabLst>
            </a:pPr>
            <a:r>
              <a:rPr lang="en-GB" sz="1800" dirty="0">
                <a:effectLst/>
                <a:latin typeface="Calibri" panose="020F0502020204030204" pitchFamily="34" charset="0"/>
                <a:ea typeface="Calibri" panose="020F0502020204030204" pitchFamily="34" charset="0"/>
              </a:rPr>
              <a:t> </a:t>
            </a:r>
            <a:r>
              <a:rPr lang="en-GB" b="1" dirty="0">
                <a:latin typeface="Calibri" panose="020F0502020204030204" pitchFamily="34" charset="0"/>
                <a:ea typeface="Calibri" panose="020F0502020204030204" pitchFamily="34" charset="0"/>
              </a:rPr>
              <a:t>S</a:t>
            </a:r>
            <a:r>
              <a:rPr lang="en-GB" sz="1800" b="1" dirty="0">
                <a:effectLst/>
                <a:latin typeface="Calibri" panose="020F0502020204030204" pitchFamily="34" charset="0"/>
                <a:ea typeface="Calibri" panose="020F0502020204030204" pitchFamily="34" charset="0"/>
              </a:rPr>
              <a:t>ocial norms that value boys over girls </a:t>
            </a:r>
            <a:r>
              <a:rPr lang="en-GB" sz="1800" dirty="0">
                <a:effectLst/>
                <a:latin typeface="Calibri" panose="020F0502020204030204" pitchFamily="34" charset="0"/>
                <a:ea typeface="Calibri" panose="020F0502020204030204" pitchFamily="34" charset="0"/>
              </a:rPr>
              <a:t>mean</a:t>
            </a:r>
            <a:r>
              <a:rPr lang="en-GB" sz="1800" spc="5" dirty="0">
                <a:effectLst/>
                <a:latin typeface="Calibri" panose="020F050202020403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parents</a:t>
            </a:r>
            <a:r>
              <a:rPr lang="en-GB" sz="1800" spc="-10" dirty="0">
                <a:effectLst/>
                <a:latin typeface="Calibri" panose="020F050202020403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might</a:t>
            </a:r>
            <a:r>
              <a:rPr lang="en-GB" sz="1800" spc="-10" dirty="0">
                <a:effectLst/>
                <a:latin typeface="Calibri" panose="020F050202020403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not</a:t>
            </a:r>
            <a:r>
              <a:rPr lang="en-GB" sz="1800" spc="-5" dirty="0">
                <a:effectLst/>
                <a:latin typeface="Calibri" panose="020F050202020403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think it</a:t>
            </a:r>
            <a:r>
              <a:rPr lang="en-GB" sz="1800" spc="-5" dirty="0">
                <a:effectLst/>
                <a:latin typeface="Calibri" panose="020F050202020403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worthwhile</a:t>
            </a:r>
            <a:r>
              <a:rPr lang="en-GB" sz="1800" spc="-5" dirty="0">
                <a:effectLst/>
                <a:latin typeface="Calibri" panose="020F050202020403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investing</a:t>
            </a:r>
            <a:r>
              <a:rPr lang="en-GB" sz="1800" spc="-5" dirty="0">
                <a:effectLst/>
                <a:latin typeface="Calibri" panose="020F050202020403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in</a:t>
            </a:r>
            <a:r>
              <a:rPr lang="en-GB" sz="1800" spc="-5" dirty="0">
                <a:effectLst/>
                <a:latin typeface="Calibri" panose="020F050202020403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their</a:t>
            </a:r>
            <a:r>
              <a:rPr lang="en-GB" sz="1800" spc="-10" dirty="0">
                <a:effectLst/>
                <a:latin typeface="Calibri" panose="020F050202020403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daughter’s</a:t>
            </a:r>
            <a:r>
              <a:rPr lang="en-GB" sz="1800" spc="-5" dirty="0">
                <a:effectLst/>
                <a:latin typeface="Calibri" panose="020F050202020403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education.</a:t>
            </a:r>
          </a:p>
          <a:p>
            <a:pPr indent="-226695">
              <a:spcBef>
                <a:spcPts val="25"/>
              </a:spcBef>
            </a:pPr>
            <a:r>
              <a:rPr lang="en-GB" sz="1800" dirty="0">
                <a:effectLst/>
                <a:latin typeface="Calibri" panose="020F0502020204030204" pitchFamily="34" charset="0"/>
                <a:ea typeface="Tahoma" panose="020B0604030504040204" pitchFamily="34" charset="0"/>
                <a:cs typeface="Tahoma" panose="020B0604030504040204" pitchFamily="34" charset="0"/>
              </a:rPr>
              <a:t> </a:t>
            </a:r>
            <a:endParaRPr lang="en-GB" sz="1400" dirty="0">
              <a:effectLst/>
              <a:latin typeface="Tahoma" panose="020B0604030504040204" pitchFamily="34" charset="0"/>
              <a:ea typeface="Tahoma" panose="020B0604030504040204" pitchFamily="34" charset="0"/>
            </a:endParaRPr>
          </a:p>
          <a:p>
            <a:pPr marL="342900" marR="453390" lvl="0" indent="-342900">
              <a:spcAft>
                <a:spcPts val="0"/>
              </a:spcAft>
              <a:buSzPts val="1100"/>
              <a:buFont typeface="Symbol" panose="05050102010706020507" pitchFamily="18" charset="2"/>
              <a:buChar char=""/>
              <a:tabLst>
                <a:tab pos="711835" algn="l"/>
                <a:tab pos="712470" algn="l"/>
              </a:tabLst>
            </a:pPr>
            <a:r>
              <a:rPr lang="en-GB" sz="1800" b="1" dirty="0">
                <a:effectLst/>
                <a:latin typeface="Calibri" panose="020F0502020204030204" pitchFamily="34" charset="0"/>
                <a:ea typeface="Calibri" panose="020F0502020204030204" pitchFamily="34" charset="0"/>
              </a:rPr>
              <a:t>Poverty</a:t>
            </a:r>
            <a:r>
              <a:rPr lang="en-GB" sz="1800" dirty="0">
                <a:effectLst/>
                <a:latin typeface="Calibri" panose="020F0502020204030204" pitchFamily="34" charset="0"/>
                <a:ea typeface="Calibri" panose="020F0502020204030204" pitchFamily="34" charset="0"/>
              </a:rPr>
              <a:t>: For poor families with many children, </a:t>
            </a:r>
            <a:r>
              <a:rPr lang="en-GB" sz="1800" b="1" dirty="0">
                <a:effectLst/>
                <a:latin typeface="Calibri" panose="020F0502020204030204" pitchFamily="34" charset="0"/>
                <a:ea typeface="Calibri" panose="020F0502020204030204" pitchFamily="34" charset="0"/>
              </a:rPr>
              <a:t>marrying their daughter off early can mean one less mouth to feed</a:t>
            </a:r>
            <a:r>
              <a:rPr lang="en-GB" sz="1800" dirty="0">
                <a:effectLst/>
                <a:latin typeface="Calibri" panose="020F0502020204030204" pitchFamily="34" charset="0"/>
                <a:ea typeface="Calibri" panose="020F0502020204030204" pitchFamily="34" charset="0"/>
              </a:rPr>
              <a:t>. In addition,</a:t>
            </a:r>
            <a:r>
              <a:rPr lang="en-GB" sz="1800" spc="-5" dirty="0">
                <a:effectLst/>
                <a:latin typeface="Calibri" panose="020F050202020403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there is</a:t>
            </a:r>
            <a:r>
              <a:rPr lang="en-GB" sz="1800" spc="-15" dirty="0">
                <a:effectLst/>
                <a:latin typeface="Calibri" panose="020F050202020403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also a</a:t>
            </a:r>
            <a:r>
              <a:rPr lang="en-GB" sz="1800" spc="-15" dirty="0">
                <a:effectLst/>
                <a:latin typeface="Calibri" panose="020F050202020403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financial</a:t>
            </a:r>
            <a:r>
              <a:rPr lang="en-GB" sz="1800" spc="-5" dirty="0">
                <a:effectLst/>
                <a:latin typeface="Calibri" panose="020F050202020403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aspect</a:t>
            </a:r>
            <a:r>
              <a:rPr lang="en-GB" sz="1800" spc="-10" dirty="0">
                <a:effectLst/>
                <a:latin typeface="Calibri" panose="020F050202020403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due to</a:t>
            </a:r>
            <a:r>
              <a:rPr lang="en-GB" sz="1800" spc="-10" dirty="0">
                <a:effectLst/>
                <a:latin typeface="Calibri" panose="020F050202020403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dowry and bride</a:t>
            </a:r>
            <a:r>
              <a:rPr lang="en-GB" sz="1800" spc="-5" dirty="0">
                <a:effectLst/>
                <a:latin typeface="Calibri" panose="020F050202020403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price traditions.</a:t>
            </a:r>
          </a:p>
          <a:p>
            <a:pPr>
              <a:spcBef>
                <a:spcPts val="705"/>
              </a:spcBef>
            </a:pPr>
            <a:r>
              <a:rPr lang="en-GB" sz="2000" b="1" spc="-35" dirty="0">
                <a:solidFill>
                  <a:srgbClr val="4F81BD"/>
                </a:solidFill>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p:txBody>
      </p:sp>
      <p:pic>
        <p:nvPicPr>
          <p:cNvPr id="7" name="Picture 6" descr="A silhouette of a person sitting on a chair&#10;&#10;Description automatically generated">
            <a:extLst>
              <a:ext uri="{FF2B5EF4-FFF2-40B4-BE49-F238E27FC236}">
                <a16:creationId xmlns:a16="http://schemas.microsoft.com/office/drawing/2014/main" id="{701179C1-3242-AE7C-83D2-044C18B7DC2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4128"/>
          <a:stretch/>
        </p:blipFill>
        <p:spPr>
          <a:xfrm>
            <a:off x="7546341" y="2346960"/>
            <a:ext cx="3995420" cy="4187970"/>
          </a:xfrm>
          <a:prstGeom prst="rect">
            <a:avLst/>
          </a:prstGeom>
        </p:spPr>
      </p:pic>
    </p:spTree>
    <p:extLst>
      <p:ext uri="{BB962C8B-B14F-4D97-AF65-F5344CB8AC3E}">
        <p14:creationId xmlns:p14="http://schemas.microsoft.com/office/powerpoint/2010/main" val="124390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fade">
                                      <p:cBhvr>
                                        <p:cTn id="12" dur="500"/>
                                        <p:tgtEl>
                                          <p:spTgt spid="5">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animEffect transition="in" filter="fade">
                                      <p:cBhvr>
                                        <p:cTn id="1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DC4277-3E90-9B98-E791-8D5E89A7D798}"/>
              </a:ext>
            </a:extLst>
          </p:cNvPr>
          <p:cNvSpPr/>
          <p:nvPr/>
        </p:nvSpPr>
        <p:spPr>
          <a:xfrm>
            <a:off x="1778000" y="0"/>
            <a:ext cx="10414000" cy="11582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200"/>
              </a:spcBef>
            </a:pPr>
            <a:r>
              <a:rPr kumimoji="0" lang="en-GB" altLang="en-US" sz="2400" b="1" i="0" u="none" strike="noStrike" cap="none" normalizeH="0" baseline="0" dirty="0">
                <a:ln>
                  <a:noFill/>
                </a:ln>
                <a:solidFill>
                  <a:schemeClr val="bg1"/>
                </a:solidFill>
                <a:effectLst/>
                <a:latin typeface="Arial" panose="020B0604020202020204" pitchFamily="34" charset="0"/>
                <a:ea typeface="Calibri" panose="020F0502020204030204" pitchFamily="34" charset="0"/>
              </a:rPr>
              <a:t>Bible Study: Psalm 139 – The Sanctity of Human Life </a:t>
            </a:r>
            <a:endParaRPr kumimoji="0" lang="en-GB" altLang="en-US" sz="2400" b="0" i="0" u="none" strike="noStrike" cap="none" normalizeH="0" baseline="0" dirty="0">
              <a:ln>
                <a:noFill/>
              </a:ln>
              <a:solidFill>
                <a:schemeClr val="bg1"/>
              </a:solidFill>
              <a:effectLst/>
              <a:latin typeface="Arial" panose="020B0604020202020204" pitchFamily="34" charset="0"/>
            </a:endParaRPr>
          </a:p>
          <a:p>
            <a:br>
              <a:rPr lang="en-GB" sz="1800" kern="0" dirty="0">
                <a:effectLst/>
                <a:latin typeface="Calibri" panose="020F0502020204030204" pitchFamily="34" charset="0"/>
                <a:ea typeface="Calibri" panose="020F0502020204030204" pitchFamily="34" charset="0"/>
              </a:rPr>
            </a:br>
            <a:endParaRPr lang="en-GB" sz="2400" b="1" kern="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Google Shape;183;p1">
            <a:extLst>
              <a:ext uri="{FF2B5EF4-FFF2-40B4-BE49-F238E27FC236}">
                <a16:creationId xmlns:a16="http://schemas.microsoft.com/office/drawing/2014/main" id="{8C737473-740F-8DF0-2BF5-B3034750AE6B}"/>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1279" y="0"/>
            <a:ext cx="1696721" cy="1422400"/>
          </a:xfrm>
          <a:prstGeom prst="rect">
            <a:avLst/>
          </a:prstGeom>
          <a:noFill/>
          <a:ln>
            <a:noFill/>
          </a:ln>
        </p:spPr>
      </p:pic>
      <p:pic>
        <p:nvPicPr>
          <p:cNvPr id="3073" name="Picture 476363729" descr="A drawing of a person sitting on a rock&#10;&#10;Description automatically generated">
            <a:extLst>
              <a:ext uri="{FF2B5EF4-FFF2-40B4-BE49-F238E27FC236}">
                <a16:creationId xmlns:a16="http://schemas.microsoft.com/office/drawing/2014/main" id="{55A8672F-3BA9-0CDE-110A-4C6C30DFFFA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66800" y="2992596"/>
            <a:ext cx="4371975" cy="27320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0487066F-A3CA-C7E0-2EF3-BAB565A562C0}"/>
              </a:ext>
            </a:extLst>
          </p:cNvPr>
          <p:cNvSpPr>
            <a:spLocks noChangeArrowheads="1"/>
          </p:cNvSpPr>
          <p:nvPr/>
        </p:nvSpPr>
        <p:spPr bwMode="auto">
          <a:xfrm>
            <a:off x="5659120" y="2433939"/>
            <a:ext cx="641096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711200" algn="l"/>
                <a:tab pos="712788" algn="l"/>
              </a:tabLst>
              <a:defRPr>
                <a:solidFill>
                  <a:schemeClr val="tx1"/>
                </a:solidFill>
                <a:latin typeface="Arial" panose="020B0604020202020204" pitchFamily="34" charset="0"/>
              </a:defRPr>
            </a:lvl1pPr>
            <a:lvl2pPr eaLnBrk="0" fontAlgn="base" hangingPunct="0">
              <a:spcBef>
                <a:spcPct val="0"/>
              </a:spcBef>
              <a:spcAft>
                <a:spcPct val="0"/>
              </a:spcAft>
              <a:tabLst>
                <a:tab pos="711200" algn="l"/>
                <a:tab pos="712788" algn="l"/>
              </a:tabLst>
              <a:defRPr>
                <a:solidFill>
                  <a:schemeClr val="tx1"/>
                </a:solidFill>
                <a:latin typeface="Arial" panose="020B0604020202020204" pitchFamily="34" charset="0"/>
              </a:defRPr>
            </a:lvl2pPr>
            <a:lvl3pPr eaLnBrk="0" fontAlgn="base" hangingPunct="0">
              <a:spcBef>
                <a:spcPct val="0"/>
              </a:spcBef>
              <a:spcAft>
                <a:spcPct val="0"/>
              </a:spcAft>
              <a:tabLst>
                <a:tab pos="711200" algn="l"/>
                <a:tab pos="712788" algn="l"/>
              </a:tabLst>
              <a:defRPr>
                <a:solidFill>
                  <a:schemeClr val="tx1"/>
                </a:solidFill>
                <a:latin typeface="Arial" panose="020B0604020202020204" pitchFamily="34" charset="0"/>
              </a:defRPr>
            </a:lvl3pPr>
            <a:lvl4pPr eaLnBrk="0" fontAlgn="base" hangingPunct="0">
              <a:spcBef>
                <a:spcPct val="0"/>
              </a:spcBef>
              <a:spcAft>
                <a:spcPct val="0"/>
              </a:spcAft>
              <a:tabLst>
                <a:tab pos="711200" algn="l"/>
                <a:tab pos="712788" algn="l"/>
              </a:tabLst>
              <a:defRPr>
                <a:solidFill>
                  <a:schemeClr val="tx1"/>
                </a:solidFill>
                <a:latin typeface="Arial" panose="020B0604020202020204" pitchFamily="34" charset="0"/>
              </a:defRPr>
            </a:lvl4pPr>
            <a:lvl5pPr eaLnBrk="0" fontAlgn="base" hangingPunct="0">
              <a:spcBef>
                <a:spcPct val="0"/>
              </a:spcBef>
              <a:spcAft>
                <a:spcPct val="0"/>
              </a:spcAft>
              <a:tabLst>
                <a:tab pos="711200" algn="l"/>
                <a:tab pos="712788" algn="l"/>
              </a:tabLst>
              <a:defRPr>
                <a:solidFill>
                  <a:schemeClr val="tx1"/>
                </a:solidFill>
                <a:latin typeface="Arial" panose="020B0604020202020204" pitchFamily="34" charset="0"/>
              </a:defRPr>
            </a:lvl5pPr>
            <a:lvl6pPr eaLnBrk="0" fontAlgn="base" hangingPunct="0">
              <a:spcBef>
                <a:spcPct val="0"/>
              </a:spcBef>
              <a:spcAft>
                <a:spcPct val="0"/>
              </a:spcAft>
              <a:tabLst>
                <a:tab pos="711200" algn="l"/>
                <a:tab pos="712788" algn="l"/>
              </a:tabLst>
              <a:defRPr>
                <a:solidFill>
                  <a:schemeClr val="tx1"/>
                </a:solidFill>
                <a:latin typeface="Arial" panose="020B0604020202020204" pitchFamily="34" charset="0"/>
              </a:defRPr>
            </a:lvl6pPr>
            <a:lvl7pPr eaLnBrk="0" fontAlgn="base" hangingPunct="0">
              <a:spcBef>
                <a:spcPct val="0"/>
              </a:spcBef>
              <a:spcAft>
                <a:spcPct val="0"/>
              </a:spcAft>
              <a:tabLst>
                <a:tab pos="711200" algn="l"/>
                <a:tab pos="712788" algn="l"/>
              </a:tabLst>
              <a:defRPr>
                <a:solidFill>
                  <a:schemeClr val="tx1"/>
                </a:solidFill>
                <a:latin typeface="Arial" panose="020B0604020202020204" pitchFamily="34" charset="0"/>
              </a:defRPr>
            </a:lvl7pPr>
            <a:lvl8pPr eaLnBrk="0" fontAlgn="base" hangingPunct="0">
              <a:spcBef>
                <a:spcPct val="0"/>
              </a:spcBef>
              <a:spcAft>
                <a:spcPct val="0"/>
              </a:spcAft>
              <a:tabLst>
                <a:tab pos="711200" algn="l"/>
                <a:tab pos="712788" algn="l"/>
              </a:tabLst>
              <a:defRPr>
                <a:solidFill>
                  <a:schemeClr val="tx1"/>
                </a:solidFill>
                <a:latin typeface="Arial" panose="020B0604020202020204" pitchFamily="34" charset="0"/>
              </a:defRPr>
            </a:lvl8pPr>
            <a:lvl9pPr eaLnBrk="0" fontAlgn="base" hangingPunct="0">
              <a:spcBef>
                <a:spcPct val="0"/>
              </a:spcBef>
              <a:spcAft>
                <a:spcPct val="0"/>
              </a:spcAft>
              <a:tabLst>
                <a:tab pos="711200" algn="l"/>
                <a:tab pos="71278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711200" algn="l"/>
                <a:tab pos="712788" algn="l"/>
              </a:tabLst>
            </a:pPr>
            <a:r>
              <a:rPr kumimoji="0" lang="en-GB"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Read the passage.</a:t>
            </a:r>
            <a:endParaRPr kumimoji="0" lang="en-GB"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11200" algn="l"/>
                <a:tab pos="712788" algn="l"/>
              </a:tabLst>
            </a:pPr>
            <a:r>
              <a:rPr kumimoji="0" lang="en-GB"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Ask your group(s) to read the passage for themselves and answer the following questions:</a:t>
            </a:r>
            <a:endParaRPr kumimoji="0" lang="en-GB"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11200" algn="l"/>
                <a:tab pos="712788" algn="l"/>
              </a:tabLst>
            </a:pPr>
            <a:r>
              <a:rPr kumimoji="0" lang="en-GB"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kumimoji="0" lang="en-GB"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711200" algn="l"/>
                <a:tab pos="712788" algn="l"/>
              </a:tabLst>
            </a:pPr>
            <a:r>
              <a:rPr kumimoji="0" lang="en-GB"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What strikes you most about this passage? </a:t>
            </a:r>
            <a:endParaRPr kumimoji="0" lang="en-GB"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711200" algn="l"/>
                <a:tab pos="712788" algn="l"/>
              </a:tabLst>
            </a:pPr>
            <a:r>
              <a:rPr kumimoji="0" lang="en-GB"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What do you learn about the preciousness of life from this passage?</a:t>
            </a:r>
            <a:endParaRPr kumimoji="0" lang="en-GB"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711200" algn="l"/>
                <a:tab pos="712788" algn="l"/>
              </a:tabLst>
            </a:pPr>
            <a:r>
              <a:rPr kumimoji="0" lang="en-GB"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How does God see all people regardless of their age, gender, tribe, status? </a:t>
            </a:r>
            <a:endParaRPr kumimoji="0" lang="en-GB"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711200" algn="l"/>
                <a:tab pos="712788" algn="l"/>
              </a:tabLst>
            </a:pPr>
            <a:r>
              <a:rPr kumimoji="0" lang="en-GB"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What role should we have in ensuring all lives are cared for and protected as God intended?</a:t>
            </a:r>
            <a:endParaRPr kumimoji="0" lang="en-GB"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27483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DC4277-3E90-9B98-E791-8D5E89A7D798}"/>
              </a:ext>
            </a:extLst>
          </p:cNvPr>
          <p:cNvSpPr/>
          <p:nvPr/>
        </p:nvSpPr>
        <p:spPr>
          <a:xfrm>
            <a:off x="1778000" y="0"/>
            <a:ext cx="10414000" cy="11582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200"/>
              </a:spcBef>
            </a:pPr>
            <a:r>
              <a:rPr lang="en-GB" sz="2800" b="1" kern="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How can worshipping communities help?</a:t>
            </a:r>
          </a:p>
          <a:p>
            <a:br>
              <a:rPr lang="en-GB" sz="1800" kern="0" dirty="0">
                <a:effectLst/>
                <a:latin typeface="Calibri" panose="020F0502020204030204" pitchFamily="34" charset="0"/>
                <a:ea typeface="Calibri" panose="020F0502020204030204" pitchFamily="34" charset="0"/>
              </a:rPr>
            </a:br>
            <a:endParaRPr lang="en-GB" sz="2400" b="1" kern="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Google Shape;183;p1">
            <a:extLst>
              <a:ext uri="{FF2B5EF4-FFF2-40B4-BE49-F238E27FC236}">
                <a16:creationId xmlns:a16="http://schemas.microsoft.com/office/drawing/2014/main" id="{8C737473-740F-8DF0-2BF5-B3034750AE6B}"/>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1279" y="0"/>
            <a:ext cx="1696721" cy="1422400"/>
          </a:xfrm>
          <a:prstGeom prst="rect">
            <a:avLst/>
          </a:prstGeom>
          <a:noFill/>
          <a:ln>
            <a:noFill/>
          </a:ln>
        </p:spPr>
      </p:pic>
      <p:pic>
        <p:nvPicPr>
          <p:cNvPr id="8" name="Picture 7" descr="Silhouettes of people and words&#10;&#10;Description automatically generated">
            <a:extLst>
              <a:ext uri="{FF2B5EF4-FFF2-40B4-BE49-F238E27FC236}">
                <a16:creationId xmlns:a16="http://schemas.microsoft.com/office/drawing/2014/main" id="{8825E7E4-C5B7-5DBC-C374-3DACFC9C1D66}"/>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760094" y="1604644"/>
            <a:ext cx="3273425" cy="2743835"/>
          </a:xfrm>
          <a:prstGeom prst="rect">
            <a:avLst/>
          </a:prstGeom>
          <a:noFill/>
          <a:ln>
            <a:noFill/>
          </a:ln>
        </p:spPr>
      </p:pic>
      <p:pic>
        <p:nvPicPr>
          <p:cNvPr id="9" name="Picture 8" descr="A person with a hand raised&#10;&#10;Description automatically generated">
            <a:extLst>
              <a:ext uri="{FF2B5EF4-FFF2-40B4-BE49-F238E27FC236}">
                <a16:creationId xmlns:a16="http://schemas.microsoft.com/office/drawing/2014/main" id="{1CCF4D0B-F95F-D19F-8589-C8A4A98667BE}"/>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8081726" y="1741011"/>
            <a:ext cx="2557701" cy="3375977"/>
          </a:xfrm>
          <a:prstGeom prst="rect">
            <a:avLst/>
          </a:prstGeom>
          <a:noFill/>
          <a:ln>
            <a:noFill/>
          </a:ln>
        </p:spPr>
      </p:pic>
      <p:pic>
        <p:nvPicPr>
          <p:cNvPr id="10" name="Picture 9" descr="A group of people holding up letters&#10;&#10;Description automatically generated">
            <a:extLst>
              <a:ext uri="{FF2B5EF4-FFF2-40B4-BE49-F238E27FC236}">
                <a16:creationId xmlns:a16="http://schemas.microsoft.com/office/drawing/2014/main" id="{3079A6B6-532D-8EFE-FD58-8853142002B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3314" t="5635" r="10078" b="30392"/>
          <a:stretch/>
        </p:blipFill>
        <p:spPr bwMode="auto">
          <a:xfrm>
            <a:off x="3688080" y="3623435"/>
            <a:ext cx="4644390" cy="274624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96000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DC4277-3E90-9B98-E791-8D5E89A7D798}"/>
              </a:ext>
            </a:extLst>
          </p:cNvPr>
          <p:cNvSpPr/>
          <p:nvPr/>
        </p:nvSpPr>
        <p:spPr>
          <a:xfrm>
            <a:off x="1778000" y="0"/>
            <a:ext cx="10414000" cy="11582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200"/>
              </a:spcBef>
            </a:pPr>
            <a:r>
              <a:rPr lang="en-GB" sz="2800" b="1" kern="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How can children and young people be involved </a:t>
            </a:r>
          </a:p>
          <a:p>
            <a:pPr algn="ctr">
              <a:spcBef>
                <a:spcPts val="1200"/>
              </a:spcBef>
            </a:pPr>
            <a:r>
              <a:rPr lang="en-GB" sz="2800" b="1" kern="0" dirty="0">
                <a:solidFill>
                  <a:schemeClr val="bg1"/>
                </a:solidFill>
                <a:latin typeface="Calibri" panose="020F0502020204030204" pitchFamily="34" charset="0"/>
                <a:ea typeface="Calibri" panose="020F0502020204030204" pitchFamily="34" charset="0"/>
                <a:cs typeface="Calibri" panose="020F0502020204030204" pitchFamily="34" charset="0"/>
              </a:rPr>
              <a:t>in raising awareness</a:t>
            </a:r>
            <a:endParaRPr lang="en-GB" sz="2800" b="1" kern="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br>
              <a:rPr lang="en-GB" sz="1800" kern="0" dirty="0">
                <a:effectLst/>
                <a:latin typeface="Calibri" panose="020F0502020204030204" pitchFamily="34" charset="0"/>
                <a:ea typeface="Calibri" panose="020F0502020204030204" pitchFamily="34" charset="0"/>
              </a:rPr>
            </a:br>
            <a:endParaRPr lang="en-GB" sz="2400" b="1" kern="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Google Shape;183;p1">
            <a:extLst>
              <a:ext uri="{FF2B5EF4-FFF2-40B4-BE49-F238E27FC236}">
                <a16:creationId xmlns:a16="http://schemas.microsoft.com/office/drawing/2014/main" id="{8C737473-740F-8DF0-2BF5-B3034750AE6B}"/>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1279" y="0"/>
            <a:ext cx="1696721" cy="1422400"/>
          </a:xfrm>
          <a:prstGeom prst="rect">
            <a:avLst/>
          </a:prstGeom>
          <a:noFill/>
          <a:ln>
            <a:noFill/>
          </a:ln>
        </p:spPr>
      </p:pic>
      <p:pic>
        <p:nvPicPr>
          <p:cNvPr id="2" name="Picture 1" descr="A person and person watering a tree&#10;&#10;Description automatically generated">
            <a:extLst>
              <a:ext uri="{FF2B5EF4-FFF2-40B4-BE49-F238E27FC236}">
                <a16:creationId xmlns:a16="http://schemas.microsoft.com/office/drawing/2014/main" id="{C4A40604-ADF2-1B6C-8E1F-094D598223E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1778000" y="1909762"/>
            <a:ext cx="7833360" cy="414591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36200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DC4277-3E90-9B98-E791-8D5E89A7D798}"/>
              </a:ext>
            </a:extLst>
          </p:cNvPr>
          <p:cNvSpPr/>
          <p:nvPr/>
        </p:nvSpPr>
        <p:spPr>
          <a:xfrm>
            <a:off x="1778000" y="0"/>
            <a:ext cx="10414000" cy="11582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200"/>
              </a:spcBef>
            </a:pPr>
            <a:r>
              <a:rPr lang="en-GB" sz="2800" b="1" kern="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Taking action    </a:t>
            </a:r>
          </a:p>
          <a:p>
            <a:br>
              <a:rPr lang="en-GB" sz="1800" kern="0" dirty="0">
                <a:effectLst/>
                <a:latin typeface="Calibri" panose="020F0502020204030204" pitchFamily="34" charset="0"/>
                <a:ea typeface="Calibri" panose="020F0502020204030204" pitchFamily="34" charset="0"/>
              </a:rPr>
            </a:br>
            <a:endParaRPr lang="en-GB" sz="2400" b="1" kern="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Google Shape;183;p1">
            <a:extLst>
              <a:ext uri="{FF2B5EF4-FFF2-40B4-BE49-F238E27FC236}">
                <a16:creationId xmlns:a16="http://schemas.microsoft.com/office/drawing/2014/main" id="{8C737473-740F-8DF0-2BF5-B3034750AE6B}"/>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1279" y="0"/>
            <a:ext cx="1696721" cy="1422400"/>
          </a:xfrm>
          <a:prstGeom prst="rect">
            <a:avLst/>
          </a:prstGeom>
          <a:noFill/>
          <a:ln>
            <a:noFill/>
          </a:ln>
        </p:spPr>
      </p:pic>
      <p:pic>
        <p:nvPicPr>
          <p:cNvPr id="4098" name="Picture 2" descr="Rusty Old Chain Broken In Two With Focus On The Crumbling Link Isolated On  A Dark Defocused Background Wide Horizontal Composition Stock Photo -  Download Image Now - iStock">
            <a:extLst>
              <a:ext uri="{FF2B5EF4-FFF2-40B4-BE49-F238E27FC236}">
                <a16:creationId xmlns:a16="http://schemas.microsoft.com/office/drawing/2014/main" id="{4843041B-CDDC-68FD-6C34-05931509AAB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1158240"/>
            <a:ext cx="12192000" cy="56997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4635B28-55CD-BF35-D28F-E1C5C3723DB8}"/>
              </a:ext>
            </a:extLst>
          </p:cNvPr>
          <p:cNvSpPr txBox="1"/>
          <p:nvPr/>
        </p:nvSpPr>
        <p:spPr>
          <a:xfrm>
            <a:off x="152399" y="1255801"/>
            <a:ext cx="6172331" cy="1846659"/>
          </a:xfrm>
          <a:prstGeom prst="rect">
            <a:avLst/>
          </a:prstGeom>
          <a:noFill/>
        </p:spPr>
        <p:txBody>
          <a:bodyPr wrap="none" rtlCol="0">
            <a:spAutoFit/>
          </a:bodyPr>
          <a:lstStyle/>
          <a:p>
            <a:endParaRPr lang="en-GB" dirty="0">
              <a:solidFill>
                <a:schemeClr val="bg1"/>
              </a:solidFill>
            </a:endParaRPr>
          </a:p>
          <a:p>
            <a:r>
              <a:rPr lang="en-GB" sz="2400" dirty="0">
                <a:solidFill>
                  <a:schemeClr val="bg1"/>
                </a:solidFill>
              </a:rPr>
              <a:t>What have you heard that has been important ?</a:t>
            </a:r>
          </a:p>
          <a:p>
            <a:endParaRPr lang="en-GB" sz="2400" dirty="0">
              <a:solidFill>
                <a:schemeClr val="bg1"/>
              </a:solidFill>
            </a:endParaRPr>
          </a:p>
          <a:p>
            <a:endParaRPr lang="en-GB" sz="2400" dirty="0">
              <a:solidFill>
                <a:schemeClr val="bg1"/>
              </a:solidFill>
            </a:endParaRPr>
          </a:p>
          <a:p>
            <a:endParaRPr lang="en-GB" sz="2400" dirty="0">
              <a:solidFill>
                <a:schemeClr val="bg1"/>
              </a:solidFill>
            </a:endParaRPr>
          </a:p>
        </p:txBody>
      </p:sp>
      <p:sp>
        <p:nvSpPr>
          <p:cNvPr id="6" name="TextBox 5">
            <a:extLst>
              <a:ext uri="{FF2B5EF4-FFF2-40B4-BE49-F238E27FC236}">
                <a16:creationId xmlns:a16="http://schemas.microsoft.com/office/drawing/2014/main" id="{BFFB7414-C92D-8C54-892A-60AD548BE89E}"/>
              </a:ext>
            </a:extLst>
          </p:cNvPr>
          <p:cNvSpPr txBox="1"/>
          <p:nvPr/>
        </p:nvSpPr>
        <p:spPr>
          <a:xfrm>
            <a:off x="6985000" y="1809799"/>
            <a:ext cx="3917354" cy="738664"/>
          </a:xfrm>
          <a:prstGeom prst="rect">
            <a:avLst/>
          </a:prstGeom>
          <a:noFill/>
        </p:spPr>
        <p:txBody>
          <a:bodyPr wrap="none" rtlCol="0">
            <a:spAutoFit/>
          </a:bodyPr>
          <a:lstStyle/>
          <a:p>
            <a:r>
              <a:rPr lang="en-GB" sz="2400" dirty="0">
                <a:solidFill>
                  <a:schemeClr val="bg1"/>
                </a:solidFill>
              </a:rPr>
              <a:t>How do feel about this topic ?</a:t>
            </a:r>
          </a:p>
          <a:p>
            <a:endParaRPr lang="en-GB" dirty="0"/>
          </a:p>
        </p:txBody>
      </p:sp>
      <p:sp>
        <p:nvSpPr>
          <p:cNvPr id="7" name="TextBox 6">
            <a:extLst>
              <a:ext uri="{FF2B5EF4-FFF2-40B4-BE49-F238E27FC236}">
                <a16:creationId xmlns:a16="http://schemas.microsoft.com/office/drawing/2014/main" id="{6E35C6A4-37D2-26B8-2CE5-B34C419F8D7E}"/>
              </a:ext>
            </a:extLst>
          </p:cNvPr>
          <p:cNvSpPr txBox="1"/>
          <p:nvPr/>
        </p:nvSpPr>
        <p:spPr>
          <a:xfrm>
            <a:off x="4257040" y="6055360"/>
            <a:ext cx="7521418" cy="461665"/>
          </a:xfrm>
          <a:prstGeom prst="rect">
            <a:avLst/>
          </a:prstGeom>
          <a:noFill/>
        </p:spPr>
        <p:txBody>
          <a:bodyPr wrap="none" rtlCol="0">
            <a:spAutoFit/>
          </a:bodyPr>
          <a:lstStyle/>
          <a:p>
            <a:r>
              <a:rPr lang="en-GB" sz="2000" dirty="0">
                <a:solidFill>
                  <a:schemeClr val="bg1"/>
                </a:solidFill>
              </a:rPr>
              <a:t>What can “we do” as  a worshipping community to make a difference</a:t>
            </a:r>
            <a:r>
              <a:rPr lang="en-GB" sz="2400" b="1" dirty="0">
                <a:solidFill>
                  <a:schemeClr val="bg1"/>
                </a:solidFill>
              </a:rPr>
              <a:t>?</a:t>
            </a:r>
            <a:endParaRPr lang="en-GB" b="1" dirty="0"/>
          </a:p>
        </p:txBody>
      </p:sp>
    </p:spTree>
    <p:extLst>
      <p:ext uri="{BB962C8B-B14F-4D97-AF65-F5344CB8AC3E}">
        <p14:creationId xmlns:p14="http://schemas.microsoft.com/office/powerpoint/2010/main" val="13772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DC4277-3E90-9B98-E791-8D5E89A7D798}"/>
              </a:ext>
            </a:extLst>
          </p:cNvPr>
          <p:cNvSpPr/>
          <p:nvPr/>
        </p:nvSpPr>
        <p:spPr>
          <a:xfrm>
            <a:off x="1778000" y="0"/>
            <a:ext cx="10414000" cy="11582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200"/>
              </a:spcBef>
            </a:pPr>
            <a:endParaRPr lang="en-GB" sz="1800" b="1" dirty="0">
              <a:effectLst/>
              <a:latin typeface="Calibri" panose="020F0502020204030204" pitchFamily="34" charset="0"/>
              <a:ea typeface="Calibri" panose="020F0502020204030204" pitchFamily="34" charset="0"/>
              <a:cs typeface="Arial" panose="020B0604020202020204" pitchFamily="34" charset="0"/>
            </a:endParaRPr>
          </a:p>
          <a:p>
            <a:pPr algn="ctr">
              <a:spcBef>
                <a:spcPts val="1200"/>
              </a:spcBef>
            </a:pPr>
            <a:endParaRPr lang="en-GB" b="1" dirty="0">
              <a:latin typeface="Calibri" panose="020F0502020204030204" pitchFamily="34" charset="0"/>
              <a:ea typeface="Calibri" panose="020F0502020204030204" pitchFamily="34" charset="0"/>
              <a:cs typeface="Arial" panose="020B0604020202020204" pitchFamily="34" charset="0"/>
            </a:endParaRPr>
          </a:p>
          <a:p>
            <a:pPr algn="ctr">
              <a:spcBef>
                <a:spcPts val="1200"/>
              </a:spcBef>
            </a:pPr>
            <a:r>
              <a:rPr lang="en-GB" sz="3200" b="1" dirty="0">
                <a:effectLst/>
                <a:latin typeface="Calibri" panose="020F0502020204030204" pitchFamily="34" charset="0"/>
                <a:ea typeface="Calibri" panose="020F0502020204030204" pitchFamily="34" charset="0"/>
                <a:cs typeface="Arial" panose="020B0604020202020204" pitchFamily="34" charset="0"/>
              </a:rPr>
              <a:t>Overview of the key steps</a:t>
            </a:r>
            <a:endParaRPr lang="en-GB" sz="3200" dirty="0">
              <a:effectLst/>
              <a:latin typeface="Calibri" panose="020F0502020204030204" pitchFamily="34" charset="0"/>
              <a:ea typeface="Calibri" panose="020F0502020204030204" pitchFamily="34" charset="0"/>
              <a:cs typeface="Arial" panose="020B0604020202020204" pitchFamily="34" charset="0"/>
            </a:endParaRPr>
          </a:p>
          <a:p>
            <a:pPr algn="ctr">
              <a:spcBef>
                <a:spcPts val="1200"/>
              </a:spcBef>
            </a:pPr>
            <a:r>
              <a:rPr lang="en-GB" sz="2800" b="1" kern="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br>
              <a:rPr lang="en-GB" sz="1800" kern="0" dirty="0">
                <a:effectLst/>
                <a:latin typeface="Calibri" panose="020F0502020204030204" pitchFamily="34" charset="0"/>
                <a:ea typeface="Calibri" panose="020F0502020204030204" pitchFamily="34" charset="0"/>
              </a:rPr>
            </a:br>
            <a:endParaRPr lang="en-GB" sz="2400" b="1" kern="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Google Shape;183;p1">
            <a:extLst>
              <a:ext uri="{FF2B5EF4-FFF2-40B4-BE49-F238E27FC236}">
                <a16:creationId xmlns:a16="http://schemas.microsoft.com/office/drawing/2014/main" id="{8C737473-740F-8DF0-2BF5-B3034750AE6B}"/>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1279" y="0"/>
            <a:ext cx="1696721" cy="1422400"/>
          </a:xfrm>
          <a:prstGeom prst="rect">
            <a:avLst/>
          </a:prstGeom>
          <a:noFill/>
          <a:ln>
            <a:noFill/>
          </a:ln>
        </p:spPr>
      </p:pic>
      <p:pic>
        <p:nvPicPr>
          <p:cNvPr id="5" name="Picture 4" descr="A map of a path with footprints&#10;&#10;Description automatically generated">
            <a:extLst>
              <a:ext uri="{FF2B5EF4-FFF2-40B4-BE49-F238E27FC236}">
                <a16:creationId xmlns:a16="http://schemas.microsoft.com/office/drawing/2014/main" id="{FC9B1B56-7E2B-78B7-8851-FBDEDA662CF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1391920" y="2008547"/>
            <a:ext cx="9072880" cy="445321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34448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859205D-F4B0-9680-1712-8F67A4B9BBDE}"/>
              </a:ext>
            </a:extLst>
          </p:cNvPr>
          <p:cNvGrpSpPr/>
          <p:nvPr/>
        </p:nvGrpSpPr>
        <p:grpSpPr>
          <a:xfrm>
            <a:off x="2327590" y="2850131"/>
            <a:ext cx="5382895" cy="570813"/>
            <a:chOff x="0" y="566760"/>
            <a:chExt cx="5382895" cy="570813"/>
          </a:xfrm>
        </p:grpSpPr>
        <p:sp>
          <p:nvSpPr>
            <p:cNvPr id="7" name="Callout: Up Arrow 6">
              <a:extLst>
                <a:ext uri="{FF2B5EF4-FFF2-40B4-BE49-F238E27FC236}">
                  <a16:creationId xmlns:a16="http://schemas.microsoft.com/office/drawing/2014/main" id="{5A19BF12-6D3D-BF63-86D8-CBB4C2C4E3AA}"/>
                </a:ext>
              </a:extLst>
            </p:cNvPr>
            <p:cNvSpPr/>
            <p:nvPr/>
          </p:nvSpPr>
          <p:spPr>
            <a:xfrm rot="10800000">
              <a:off x="0" y="566760"/>
              <a:ext cx="5382895" cy="570813"/>
            </a:xfrm>
            <a:prstGeom prst="upArrowCallou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GB"/>
            </a:p>
          </p:txBody>
        </p:sp>
        <p:sp>
          <p:nvSpPr>
            <p:cNvPr id="8" name="Callout: Up Arrow 4">
              <a:extLst>
                <a:ext uri="{FF2B5EF4-FFF2-40B4-BE49-F238E27FC236}">
                  <a16:creationId xmlns:a16="http://schemas.microsoft.com/office/drawing/2014/main" id="{FCDB558A-AC80-6480-07ED-133659D67B34}"/>
                </a:ext>
              </a:extLst>
            </p:cNvPr>
            <p:cNvSpPr txBox="1"/>
            <p:nvPr/>
          </p:nvSpPr>
          <p:spPr>
            <a:xfrm rot="21600000">
              <a:off x="0" y="566760"/>
              <a:ext cx="5382895" cy="3708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a:t>Make a plan of how you can help</a:t>
              </a:r>
            </a:p>
          </p:txBody>
        </p:sp>
      </p:grpSp>
      <p:grpSp>
        <p:nvGrpSpPr>
          <p:cNvPr id="9" name="Group 8">
            <a:extLst>
              <a:ext uri="{FF2B5EF4-FFF2-40B4-BE49-F238E27FC236}">
                <a16:creationId xmlns:a16="http://schemas.microsoft.com/office/drawing/2014/main" id="{A91B85A3-591E-B4BF-F21B-D6FC9F0EDEB5}"/>
              </a:ext>
            </a:extLst>
          </p:cNvPr>
          <p:cNvGrpSpPr/>
          <p:nvPr/>
        </p:nvGrpSpPr>
        <p:grpSpPr>
          <a:xfrm>
            <a:off x="2327591" y="5824070"/>
            <a:ext cx="5382895" cy="371140"/>
            <a:chOff x="0" y="2829259"/>
            <a:chExt cx="5382895" cy="371140"/>
          </a:xfrm>
        </p:grpSpPr>
        <p:sp>
          <p:nvSpPr>
            <p:cNvPr id="10" name="Rectangle 9">
              <a:extLst>
                <a:ext uri="{FF2B5EF4-FFF2-40B4-BE49-F238E27FC236}">
                  <a16:creationId xmlns:a16="http://schemas.microsoft.com/office/drawing/2014/main" id="{32C5819D-10F1-2B61-3D45-2E197ED64D82}"/>
                </a:ext>
              </a:extLst>
            </p:cNvPr>
            <p:cNvSpPr/>
            <p:nvPr/>
          </p:nvSpPr>
          <p:spPr>
            <a:xfrm>
              <a:off x="0" y="2829259"/>
              <a:ext cx="5382895" cy="371140"/>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GB"/>
            </a:p>
          </p:txBody>
        </p:sp>
        <p:sp>
          <p:nvSpPr>
            <p:cNvPr id="11" name="TextBox 10">
              <a:extLst>
                <a:ext uri="{FF2B5EF4-FFF2-40B4-BE49-F238E27FC236}">
                  <a16:creationId xmlns:a16="http://schemas.microsoft.com/office/drawing/2014/main" id="{D09BC623-87DE-9116-87DC-4598267996D9}"/>
                </a:ext>
              </a:extLst>
            </p:cNvPr>
            <p:cNvSpPr txBox="1"/>
            <p:nvPr/>
          </p:nvSpPr>
          <p:spPr>
            <a:xfrm>
              <a:off x="0" y="2829259"/>
              <a:ext cx="5382895" cy="3711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a:t>Check how you are doing</a:t>
              </a:r>
            </a:p>
          </p:txBody>
        </p:sp>
      </p:grpSp>
      <p:grpSp>
        <p:nvGrpSpPr>
          <p:cNvPr id="15" name="Group 14">
            <a:extLst>
              <a:ext uri="{FF2B5EF4-FFF2-40B4-BE49-F238E27FC236}">
                <a16:creationId xmlns:a16="http://schemas.microsoft.com/office/drawing/2014/main" id="{6346BF3E-ABD3-8903-B60A-CE28AEC63B66}"/>
              </a:ext>
            </a:extLst>
          </p:cNvPr>
          <p:cNvGrpSpPr/>
          <p:nvPr/>
        </p:nvGrpSpPr>
        <p:grpSpPr>
          <a:xfrm>
            <a:off x="2327591" y="2176539"/>
            <a:ext cx="5382895" cy="570813"/>
            <a:chOff x="0" y="0"/>
            <a:chExt cx="5382895" cy="570813"/>
          </a:xfrm>
        </p:grpSpPr>
        <p:sp>
          <p:nvSpPr>
            <p:cNvPr id="16" name="Callout: Up Arrow 15">
              <a:extLst>
                <a:ext uri="{FF2B5EF4-FFF2-40B4-BE49-F238E27FC236}">
                  <a16:creationId xmlns:a16="http://schemas.microsoft.com/office/drawing/2014/main" id="{AA43AA92-EF88-DD22-7544-44A4E04D6565}"/>
                </a:ext>
              </a:extLst>
            </p:cNvPr>
            <p:cNvSpPr/>
            <p:nvPr/>
          </p:nvSpPr>
          <p:spPr>
            <a:xfrm rot="10800000">
              <a:off x="0" y="0"/>
              <a:ext cx="5382895" cy="570813"/>
            </a:xfrm>
            <a:prstGeom prst="upArrowCallou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GB"/>
            </a:p>
          </p:txBody>
        </p:sp>
        <p:sp>
          <p:nvSpPr>
            <p:cNvPr id="17" name="Callout: Up Arrow 4">
              <a:extLst>
                <a:ext uri="{FF2B5EF4-FFF2-40B4-BE49-F238E27FC236}">
                  <a16:creationId xmlns:a16="http://schemas.microsoft.com/office/drawing/2014/main" id="{0B63A9A5-FD32-C39A-C6A5-77F380999106}"/>
                </a:ext>
              </a:extLst>
            </p:cNvPr>
            <p:cNvSpPr txBox="1"/>
            <p:nvPr/>
          </p:nvSpPr>
          <p:spPr>
            <a:xfrm rot="21600000">
              <a:off x="0" y="0"/>
              <a:ext cx="5382895" cy="3708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a:t>Find out what the MSHT risks for your community  </a:t>
              </a:r>
            </a:p>
          </p:txBody>
        </p:sp>
      </p:grpSp>
      <p:grpSp>
        <p:nvGrpSpPr>
          <p:cNvPr id="27" name="Group 26">
            <a:extLst>
              <a:ext uri="{FF2B5EF4-FFF2-40B4-BE49-F238E27FC236}">
                <a16:creationId xmlns:a16="http://schemas.microsoft.com/office/drawing/2014/main" id="{452BD0F2-97C6-9E77-3D6A-121A2EE50755}"/>
              </a:ext>
            </a:extLst>
          </p:cNvPr>
          <p:cNvGrpSpPr/>
          <p:nvPr/>
        </p:nvGrpSpPr>
        <p:grpSpPr>
          <a:xfrm>
            <a:off x="2327589" y="3467703"/>
            <a:ext cx="5382895" cy="570813"/>
            <a:chOff x="0" y="1099264"/>
            <a:chExt cx="5382895" cy="570813"/>
          </a:xfrm>
        </p:grpSpPr>
        <p:sp>
          <p:nvSpPr>
            <p:cNvPr id="28" name="Callout: Up Arrow 27">
              <a:extLst>
                <a:ext uri="{FF2B5EF4-FFF2-40B4-BE49-F238E27FC236}">
                  <a16:creationId xmlns:a16="http://schemas.microsoft.com/office/drawing/2014/main" id="{B103A1CF-5CC2-4BCC-8B08-4968270BAEDE}"/>
                </a:ext>
              </a:extLst>
            </p:cNvPr>
            <p:cNvSpPr/>
            <p:nvPr/>
          </p:nvSpPr>
          <p:spPr>
            <a:xfrm rot="10800000">
              <a:off x="0" y="1099264"/>
              <a:ext cx="5382895" cy="570813"/>
            </a:xfrm>
            <a:prstGeom prst="upArrowCallou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GB"/>
            </a:p>
          </p:txBody>
        </p:sp>
        <p:sp>
          <p:nvSpPr>
            <p:cNvPr id="29" name="Callout: Up Arrow 4">
              <a:extLst>
                <a:ext uri="{FF2B5EF4-FFF2-40B4-BE49-F238E27FC236}">
                  <a16:creationId xmlns:a16="http://schemas.microsoft.com/office/drawing/2014/main" id="{26A2A56B-EC7E-4362-FA23-9213A3F7F846}"/>
                </a:ext>
              </a:extLst>
            </p:cNvPr>
            <p:cNvSpPr txBox="1"/>
            <p:nvPr/>
          </p:nvSpPr>
          <p:spPr>
            <a:xfrm rot="21600000">
              <a:off x="0" y="1099264"/>
              <a:ext cx="5382895" cy="3708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a:t>Tell your workers about the plan and let them know how they can help</a:t>
              </a:r>
            </a:p>
          </p:txBody>
        </p:sp>
      </p:grpSp>
      <p:grpSp>
        <p:nvGrpSpPr>
          <p:cNvPr id="30" name="Group 29">
            <a:extLst>
              <a:ext uri="{FF2B5EF4-FFF2-40B4-BE49-F238E27FC236}">
                <a16:creationId xmlns:a16="http://schemas.microsoft.com/office/drawing/2014/main" id="{4455DAE1-F4B8-BB1E-F80A-3970F023746D}"/>
              </a:ext>
            </a:extLst>
          </p:cNvPr>
          <p:cNvGrpSpPr/>
          <p:nvPr/>
        </p:nvGrpSpPr>
        <p:grpSpPr>
          <a:xfrm>
            <a:off x="2327589" y="4331192"/>
            <a:ext cx="5382895" cy="570813"/>
            <a:chOff x="0" y="1697253"/>
            <a:chExt cx="5382895" cy="570813"/>
          </a:xfrm>
        </p:grpSpPr>
        <p:sp>
          <p:nvSpPr>
            <p:cNvPr id="31" name="Callout: Up Arrow 30">
              <a:extLst>
                <a:ext uri="{FF2B5EF4-FFF2-40B4-BE49-F238E27FC236}">
                  <a16:creationId xmlns:a16="http://schemas.microsoft.com/office/drawing/2014/main" id="{1E559E00-F0E4-05F8-8D72-243FE59AEA2C}"/>
                </a:ext>
              </a:extLst>
            </p:cNvPr>
            <p:cNvSpPr/>
            <p:nvPr/>
          </p:nvSpPr>
          <p:spPr>
            <a:xfrm rot="10800000">
              <a:off x="0" y="1697253"/>
              <a:ext cx="5382895" cy="570813"/>
            </a:xfrm>
            <a:prstGeom prst="upArrowCallou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GB"/>
            </a:p>
          </p:txBody>
        </p:sp>
        <p:sp>
          <p:nvSpPr>
            <p:cNvPr id="32" name="Callout: Up Arrow 4">
              <a:extLst>
                <a:ext uri="{FF2B5EF4-FFF2-40B4-BE49-F238E27FC236}">
                  <a16:creationId xmlns:a16="http://schemas.microsoft.com/office/drawing/2014/main" id="{5560A6D3-CC54-9185-1080-19999B44CBAD}"/>
                </a:ext>
              </a:extLst>
            </p:cNvPr>
            <p:cNvSpPr txBox="1"/>
            <p:nvPr/>
          </p:nvSpPr>
          <p:spPr>
            <a:xfrm rot="21600000">
              <a:off x="0" y="1697253"/>
              <a:ext cx="5382895" cy="3708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a:t>Tell your community and let them know how they can help</a:t>
              </a:r>
            </a:p>
          </p:txBody>
        </p:sp>
      </p:grpSp>
      <p:grpSp>
        <p:nvGrpSpPr>
          <p:cNvPr id="39" name="Group 38">
            <a:extLst>
              <a:ext uri="{FF2B5EF4-FFF2-40B4-BE49-F238E27FC236}">
                <a16:creationId xmlns:a16="http://schemas.microsoft.com/office/drawing/2014/main" id="{362A15EE-4E5E-BC69-AC5B-BDCBE0F35B14}"/>
              </a:ext>
            </a:extLst>
          </p:cNvPr>
          <p:cNvGrpSpPr/>
          <p:nvPr/>
        </p:nvGrpSpPr>
        <p:grpSpPr>
          <a:xfrm>
            <a:off x="2327589" y="5121008"/>
            <a:ext cx="5382895" cy="570813"/>
            <a:chOff x="0" y="2262499"/>
            <a:chExt cx="5382895" cy="570813"/>
          </a:xfrm>
        </p:grpSpPr>
        <p:sp>
          <p:nvSpPr>
            <p:cNvPr id="40" name="Callout: Up Arrow 39">
              <a:extLst>
                <a:ext uri="{FF2B5EF4-FFF2-40B4-BE49-F238E27FC236}">
                  <a16:creationId xmlns:a16="http://schemas.microsoft.com/office/drawing/2014/main" id="{A42F5734-D8DC-065D-E3BE-4A1619668558}"/>
                </a:ext>
              </a:extLst>
            </p:cNvPr>
            <p:cNvSpPr/>
            <p:nvPr/>
          </p:nvSpPr>
          <p:spPr>
            <a:xfrm rot="10800000">
              <a:off x="0" y="2262499"/>
              <a:ext cx="5382895" cy="570813"/>
            </a:xfrm>
            <a:prstGeom prst="upArrowCallou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GB"/>
            </a:p>
          </p:txBody>
        </p:sp>
        <p:sp>
          <p:nvSpPr>
            <p:cNvPr id="41" name="Callout: Up Arrow 4">
              <a:extLst>
                <a:ext uri="{FF2B5EF4-FFF2-40B4-BE49-F238E27FC236}">
                  <a16:creationId xmlns:a16="http://schemas.microsoft.com/office/drawing/2014/main" id="{21D28822-3F7E-1708-8150-579C35309DA9}"/>
                </a:ext>
              </a:extLst>
            </p:cNvPr>
            <p:cNvSpPr txBox="1"/>
            <p:nvPr/>
          </p:nvSpPr>
          <p:spPr>
            <a:xfrm rot="21600000">
              <a:off x="0" y="2262499"/>
              <a:ext cx="5382895" cy="3708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a:t>Take action to reduce risks for your community and to improve support for victims</a:t>
              </a:r>
            </a:p>
          </p:txBody>
        </p:sp>
      </p:grpSp>
      <p:sp>
        <p:nvSpPr>
          <p:cNvPr id="51" name="Rectangle 50">
            <a:extLst>
              <a:ext uri="{FF2B5EF4-FFF2-40B4-BE49-F238E27FC236}">
                <a16:creationId xmlns:a16="http://schemas.microsoft.com/office/drawing/2014/main" id="{C82BBD21-6563-4668-B91B-16154A1F18F4}"/>
              </a:ext>
            </a:extLst>
          </p:cNvPr>
          <p:cNvSpPr/>
          <p:nvPr/>
        </p:nvSpPr>
        <p:spPr>
          <a:xfrm>
            <a:off x="1849120" y="0"/>
            <a:ext cx="10342880" cy="12662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t>Action steps </a:t>
            </a:r>
          </a:p>
        </p:txBody>
      </p:sp>
      <p:pic>
        <p:nvPicPr>
          <p:cNvPr id="52" name="Google Shape;183;p1">
            <a:extLst>
              <a:ext uri="{FF2B5EF4-FFF2-40B4-BE49-F238E27FC236}">
                <a16:creationId xmlns:a16="http://schemas.microsoft.com/office/drawing/2014/main" id="{F5C5D3A9-13F1-A8E6-3B30-023438D73C98}"/>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1279" y="0"/>
            <a:ext cx="1696721" cy="1266292"/>
          </a:xfrm>
          <a:prstGeom prst="rect">
            <a:avLst/>
          </a:prstGeom>
          <a:noFill/>
          <a:ln>
            <a:noFill/>
          </a:ln>
        </p:spPr>
      </p:pic>
    </p:spTree>
    <p:extLst>
      <p:ext uri="{BB962C8B-B14F-4D97-AF65-F5344CB8AC3E}">
        <p14:creationId xmlns:p14="http://schemas.microsoft.com/office/powerpoint/2010/main" val="2219032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DC4277-3E90-9B98-E791-8D5E89A7D798}"/>
              </a:ext>
            </a:extLst>
          </p:cNvPr>
          <p:cNvSpPr/>
          <p:nvPr/>
        </p:nvSpPr>
        <p:spPr>
          <a:xfrm>
            <a:off x="1778000" y="0"/>
            <a:ext cx="10414000" cy="11582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200"/>
              </a:spcBef>
            </a:pPr>
            <a:r>
              <a:rPr lang="en-GB" sz="2800" b="1" kern="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br>
              <a:rPr lang="en-GB" sz="1800" kern="0" dirty="0">
                <a:effectLst/>
                <a:latin typeface="Calibri" panose="020F0502020204030204" pitchFamily="34" charset="0"/>
                <a:ea typeface="Calibri" panose="020F0502020204030204" pitchFamily="34" charset="0"/>
              </a:rPr>
            </a:br>
            <a:endParaRPr lang="en-GB" sz="2400" b="1" kern="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Google Shape;183;p1">
            <a:extLst>
              <a:ext uri="{FF2B5EF4-FFF2-40B4-BE49-F238E27FC236}">
                <a16:creationId xmlns:a16="http://schemas.microsoft.com/office/drawing/2014/main" id="{8C737473-740F-8DF0-2BF5-B3034750AE6B}"/>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1279" y="0"/>
            <a:ext cx="1696721" cy="1422400"/>
          </a:xfrm>
          <a:prstGeom prst="rect">
            <a:avLst/>
          </a:prstGeom>
          <a:noFill/>
          <a:ln>
            <a:noFill/>
          </a:ln>
        </p:spPr>
      </p:pic>
      <p:sp>
        <p:nvSpPr>
          <p:cNvPr id="7" name="Rectangle 2">
            <a:extLst>
              <a:ext uri="{FF2B5EF4-FFF2-40B4-BE49-F238E27FC236}">
                <a16:creationId xmlns:a16="http://schemas.microsoft.com/office/drawing/2014/main" id="{A830173B-2E0E-B137-1B23-8DC9834D3C87}"/>
              </a:ext>
            </a:extLst>
          </p:cNvPr>
          <p:cNvSpPr>
            <a:spLocks noChangeArrowheads="1"/>
          </p:cNvSpPr>
          <p:nvPr/>
        </p:nvSpPr>
        <p:spPr bwMode="auto">
          <a:xfrm>
            <a:off x="128083" y="2078037"/>
            <a:ext cx="1260239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9" name="Rectangle 4">
            <a:extLst>
              <a:ext uri="{FF2B5EF4-FFF2-40B4-BE49-F238E27FC236}">
                <a16:creationId xmlns:a16="http://schemas.microsoft.com/office/drawing/2014/main" id="{9EFBAE6F-C8DD-4235-5B2F-D26D1DBAC4B0}"/>
              </a:ext>
            </a:extLst>
          </p:cNvPr>
          <p:cNvSpPr>
            <a:spLocks noChangeArrowheads="1"/>
          </p:cNvSpPr>
          <p:nvPr/>
        </p:nvSpPr>
        <p:spPr bwMode="auto">
          <a:xfrm>
            <a:off x="640080" y="1347259"/>
            <a:ext cx="5806439" cy="352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Step 1 – Lead and collaborate.</a:t>
            </a:r>
            <a:endParaRPr kumimoji="0" lang="en-GB" altLang="en-US" sz="1400" b="0" i="0" u="none" strike="noStrike" cap="none" normalizeH="0" baseline="0" dirty="0">
              <a:ln>
                <a:noFill/>
              </a:ln>
              <a:solidFill>
                <a:schemeClr val="tx1"/>
              </a:solidFill>
              <a:effectLst/>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Recognise the need for action.</a:t>
            </a:r>
            <a:endParaRPr kumimoji="0" lang="en-GB" altLang="en-US" sz="1200" b="0" i="0" u="none" strike="noStrike" cap="none" normalizeH="0" baseline="0" dirty="0">
              <a:ln>
                <a:noFill/>
              </a:ln>
              <a:solidFill>
                <a:schemeClr val="tx1"/>
              </a:solidFill>
              <a:effectLst/>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Make this a key priority.</a:t>
            </a:r>
            <a:endParaRPr kumimoji="0" lang="en-GB" altLang="en-US" sz="1200" b="0" i="0" u="none" strike="noStrike" cap="none" normalizeH="0" baseline="0" dirty="0">
              <a:ln>
                <a:noFill/>
              </a:ln>
              <a:solidFill>
                <a:schemeClr val="tx1"/>
              </a:solidFill>
              <a:effectLst/>
            </a:endParaRPr>
          </a:p>
          <a:p>
            <a:pPr marL="228600" lvl="0" indent="-228600">
              <a:buFont typeface="+mj-lt"/>
              <a:buAutoNum type="arabicPeriod"/>
            </a:pP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Find out what the MSHT risks are in your community/country.</a:t>
            </a:r>
            <a:r>
              <a:rPr lang="en-GB" dirty="0">
                <a:effectLst/>
                <a:latin typeface="Calibri" panose="020F0502020204030204" pitchFamily="34" charset="0"/>
                <a:ea typeface="Calibri" panose="020F0502020204030204" pitchFamily="34" charset="0"/>
                <a:cs typeface="Arial" panose="020B0604020202020204" pitchFamily="34" charset="0"/>
              </a:rPr>
              <a:t> Consider who might be particularly vulnerable to MSHT in your community/ country.</a:t>
            </a:r>
          </a:p>
          <a:p>
            <a:pPr marL="228600" lvl="0" indent="-228600">
              <a:buFont typeface="+mj-lt"/>
              <a:buAutoNum type="arabicPeriod"/>
            </a:pPr>
            <a:r>
              <a:rPr lang="en-GB" dirty="0">
                <a:effectLst/>
                <a:latin typeface="Calibri" panose="020F0502020204030204" pitchFamily="34" charset="0"/>
                <a:ea typeface="Calibri" panose="020F0502020204030204" pitchFamily="34" charset="0"/>
                <a:cs typeface="Arial" panose="020B0604020202020204" pitchFamily="34" charset="0"/>
              </a:rPr>
              <a:t>Link with others who can help you with information and support for example: Government agencies, Police, Social worker, NGO, other faith leaders, those working with vulnerable people.</a:t>
            </a:r>
          </a:p>
          <a:p>
            <a:pPr marL="0" marR="0" lvl="0" indent="0" algn="l" defTabSz="914400" rtl="0" eaLnBrk="0" fontAlgn="base" latinLnBrk="0" hangingPunct="0">
              <a:lnSpc>
                <a:spcPct val="100000"/>
              </a:lnSpc>
              <a:spcBef>
                <a:spcPct val="0"/>
              </a:spcBef>
              <a:spcAft>
                <a:spcPct val="0"/>
              </a:spcAft>
              <a:buClrTx/>
              <a:buSzTx/>
              <a:tabLst/>
            </a:pPr>
            <a:endParaRPr kumimoji="0" lang="en-GB"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65C2275D-52F6-0B4B-6EFA-7D4EC197BDC8}"/>
              </a:ext>
            </a:extLst>
          </p:cNvPr>
          <p:cNvSpPr txBox="1"/>
          <p:nvPr/>
        </p:nvSpPr>
        <p:spPr>
          <a:xfrm>
            <a:off x="3182620" y="2413338"/>
            <a:ext cx="6365240" cy="369332"/>
          </a:xfrm>
          <a:prstGeom prst="rect">
            <a:avLst/>
          </a:prstGeom>
          <a:noFill/>
        </p:spPr>
        <p:txBody>
          <a:bodyPr wrap="square">
            <a:spAutoFit/>
          </a:bodyPr>
          <a:lstStyle/>
          <a:p>
            <a:r>
              <a:rPr lang="en-GB" sz="18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13" name="TextBox 12">
            <a:extLst>
              <a:ext uri="{FF2B5EF4-FFF2-40B4-BE49-F238E27FC236}">
                <a16:creationId xmlns:a16="http://schemas.microsoft.com/office/drawing/2014/main" id="{4CF83A3E-ADA2-4AF0-45FF-856ACAB47F19}"/>
              </a:ext>
            </a:extLst>
          </p:cNvPr>
          <p:cNvSpPr txBox="1"/>
          <p:nvPr/>
        </p:nvSpPr>
        <p:spPr>
          <a:xfrm>
            <a:off x="81279" y="3446918"/>
            <a:ext cx="6365240" cy="892552"/>
          </a:xfrm>
          <a:prstGeom prst="rect">
            <a:avLst/>
          </a:prstGeom>
          <a:noFill/>
        </p:spPr>
        <p:txBody>
          <a:bodyPr wrap="square">
            <a:spAutoFit/>
          </a:bodyPr>
          <a:lstStyle/>
          <a:p>
            <a:r>
              <a:rPr lang="en-GB" sz="1600" dirty="0">
                <a:effectLst/>
                <a:latin typeface="Calibri" panose="020F0502020204030204" pitchFamily="34" charset="0"/>
                <a:ea typeface="Calibri" panose="020F0502020204030204" pitchFamily="34" charset="0"/>
                <a:cs typeface="Arial" panose="020B0604020202020204" pitchFamily="34" charset="0"/>
              </a:rPr>
              <a:t>.</a:t>
            </a:r>
          </a:p>
          <a:p>
            <a:pPr marL="457200"/>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B3F8ACD-25A8-BF40-5C46-21936473BE5C}"/>
              </a:ext>
            </a:extLst>
          </p:cNvPr>
          <p:cNvSpPr txBox="1"/>
          <p:nvPr/>
        </p:nvSpPr>
        <p:spPr>
          <a:xfrm>
            <a:off x="4985663" y="286732"/>
            <a:ext cx="2220673" cy="584775"/>
          </a:xfrm>
          <a:prstGeom prst="rect">
            <a:avLst/>
          </a:prstGeom>
          <a:noFill/>
        </p:spPr>
        <p:txBody>
          <a:bodyPr wrap="none" rtlCol="0">
            <a:spAutoFit/>
          </a:bodyPr>
          <a:lstStyle/>
          <a:p>
            <a:r>
              <a:rPr lang="en-GB" sz="3200" dirty="0">
                <a:solidFill>
                  <a:schemeClr val="bg1"/>
                </a:solidFill>
              </a:rPr>
              <a:t>Action steps</a:t>
            </a:r>
          </a:p>
        </p:txBody>
      </p:sp>
      <p:pic>
        <p:nvPicPr>
          <p:cNvPr id="15" name="Picture 14" descr="A group of people sitting and talking&#10;&#10;Description automatically generated">
            <a:extLst>
              <a:ext uri="{FF2B5EF4-FFF2-40B4-BE49-F238E27FC236}">
                <a16:creationId xmlns:a16="http://schemas.microsoft.com/office/drawing/2014/main" id="{26406244-2381-F9F4-8E5E-C0099BAE0E7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65240" y="1705940"/>
            <a:ext cx="4490885" cy="2806679"/>
          </a:xfrm>
          <a:prstGeom prst="rect">
            <a:avLst/>
          </a:prstGeom>
          <a:noFill/>
          <a:ln>
            <a:noFill/>
          </a:ln>
        </p:spPr>
      </p:pic>
    </p:spTree>
    <p:extLst>
      <p:ext uri="{BB962C8B-B14F-4D97-AF65-F5344CB8AC3E}">
        <p14:creationId xmlns:p14="http://schemas.microsoft.com/office/powerpoint/2010/main" val="549082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DC4277-3E90-9B98-E791-8D5E89A7D798}"/>
              </a:ext>
            </a:extLst>
          </p:cNvPr>
          <p:cNvSpPr/>
          <p:nvPr/>
        </p:nvSpPr>
        <p:spPr>
          <a:xfrm>
            <a:off x="1778000" y="0"/>
            <a:ext cx="10414000" cy="11582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oogle Shape;183;p1">
            <a:extLst>
              <a:ext uri="{FF2B5EF4-FFF2-40B4-BE49-F238E27FC236}">
                <a16:creationId xmlns:a16="http://schemas.microsoft.com/office/drawing/2014/main" id="{8C737473-740F-8DF0-2BF5-B3034750AE6B}"/>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1279" y="0"/>
            <a:ext cx="1696721" cy="1422400"/>
          </a:xfrm>
          <a:prstGeom prst="rect">
            <a:avLst/>
          </a:prstGeom>
          <a:noFill/>
          <a:ln>
            <a:noFill/>
          </a:ln>
        </p:spPr>
      </p:pic>
      <p:sp>
        <p:nvSpPr>
          <p:cNvPr id="2" name="TextBox 1">
            <a:extLst>
              <a:ext uri="{FF2B5EF4-FFF2-40B4-BE49-F238E27FC236}">
                <a16:creationId xmlns:a16="http://schemas.microsoft.com/office/drawing/2014/main" id="{CD0354A1-9A13-E210-12CF-275C9D4ABE72}"/>
              </a:ext>
            </a:extLst>
          </p:cNvPr>
          <p:cNvSpPr txBox="1"/>
          <p:nvPr/>
        </p:nvSpPr>
        <p:spPr>
          <a:xfrm>
            <a:off x="5638800" y="2330995"/>
            <a:ext cx="6032041" cy="3139321"/>
          </a:xfrm>
          <a:prstGeom prst="rect">
            <a:avLst/>
          </a:prstGeom>
          <a:noFill/>
        </p:spPr>
        <p:txBody>
          <a:bodyPr wrap="square" rtlCol="0">
            <a:spAutoFit/>
          </a:bodyPr>
          <a:lstStyle/>
          <a:p>
            <a:r>
              <a:rPr lang="en-GB" sz="1800" dirty="0">
                <a:effectLst/>
                <a:latin typeface="Calibri" panose="020F0502020204030204" pitchFamily="34" charset="0"/>
                <a:ea typeface="Calibri" panose="020F0502020204030204" pitchFamily="34" charset="0"/>
              </a:rPr>
              <a:t>This Modern Slavery and Human Trafficking (MSHT) safeguarding </a:t>
            </a:r>
            <a:r>
              <a:rPr lang="en-GB" dirty="0">
                <a:latin typeface="Calibri" panose="020F0502020204030204" pitchFamily="34" charset="0"/>
                <a:ea typeface="Calibri" panose="020F0502020204030204" pitchFamily="34" charset="0"/>
              </a:rPr>
              <a:t>resource</a:t>
            </a:r>
            <a:r>
              <a:rPr lang="en-GB" sz="1800" dirty="0">
                <a:effectLst/>
                <a:latin typeface="Calibri" panose="020F0502020204030204" pitchFamily="34" charset="0"/>
                <a:ea typeface="Calibri" panose="020F0502020204030204" pitchFamily="34" charset="0"/>
              </a:rPr>
              <a:t> has been designed to help worshipping communities around the world establish good child welfare practices, enable them to respond well to concerns about MSHT, and take action to reduce risks in their communities.</a:t>
            </a:r>
          </a:p>
          <a:p>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This </a:t>
            </a:r>
            <a:r>
              <a:rPr lang="en-GB" dirty="0">
                <a:latin typeface="Calibri" panose="020F0502020204030204" pitchFamily="34" charset="0"/>
                <a:ea typeface="Calibri" panose="020F0502020204030204" pitchFamily="34" charset="0"/>
              </a:rPr>
              <a:t>resource</a:t>
            </a:r>
            <a:r>
              <a:rPr lang="en-GB" sz="1800" dirty="0">
                <a:effectLst/>
                <a:latin typeface="Calibri" panose="020F0502020204030204" pitchFamily="34" charset="0"/>
                <a:ea typeface="Calibri" panose="020F0502020204030204" pitchFamily="34" charset="0"/>
              </a:rPr>
              <a:t> is designed for use by senior leaders, to help them ensure there is a good foundation for worshipping communities to raise awareness, ensure projects are run safely, and act on MSHT. </a:t>
            </a:r>
          </a:p>
          <a:p>
            <a:endParaRPr lang="en-GB" dirty="0"/>
          </a:p>
        </p:txBody>
      </p:sp>
      <p:pic>
        <p:nvPicPr>
          <p:cNvPr id="1026" name="Picture 2" descr="Old Rusty Metal Chain Hanging On The Wall. Stock Photo, Picture and Royalty  Free Image. Image 122276159.">
            <a:extLst>
              <a:ext uri="{FF2B5EF4-FFF2-40B4-BE49-F238E27FC236}">
                <a16:creationId xmlns:a16="http://schemas.microsoft.com/office/drawing/2014/main" id="{33F0BBE0-9B60-1C67-24CD-EFF445A7776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1" y="1824673"/>
            <a:ext cx="4307840" cy="4470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628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DC4277-3E90-9B98-E791-8D5E89A7D798}"/>
              </a:ext>
            </a:extLst>
          </p:cNvPr>
          <p:cNvSpPr/>
          <p:nvPr/>
        </p:nvSpPr>
        <p:spPr>
          <a:xfrm>
            <a:off x="1778000" y="0"/>
            <a:ext cx="10414000" cy="11582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200"/>
              </a:spcBef>
            </a:pPr>
            <a:r>
              <a:rPr lang="en-GB" sz="2800" b="1" kern="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br>
              <a:rPr lang="en-GB" sz="1800" kern="0" dirty="0">
                <a:effectLst/>
                <a:latin typeface="Calibri" panose="020F0502020204030204" pitchFamily="34" charset="0"/>
                <a:ea typeface="Calibri" panose="020F0502020204030204" pitchFamily="34" charset="0"/>
              </a:rPr>
            </a:br>
            <a:endParaRPr lang="en-GB" sz="2400" b="1" kern="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Google Shape;183;p1">
            <a:extLst>
              <a:ext uri="{FF2B5EF4-FFF2-40B4-BE49-F238E27FC236}">
                <a16:creationId xmlns:a16="http://schemas.microsoft.com/office/drawing/2014/main" id="{8C737473-740F-8DF0-2BF5-B3034750AE6B}"/>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1279" y="0"/>
            <a:ext cx="1696721" cy="1422400"/>
          </a:xfrm>
          <a:prstGeom prst="rect">
            <a:avLst/>
          </a:prstGeom>
          <a:noFill/>
          <a:ln>
            <a:noFill/>
          </a:ln>
        </p:spPr>
      </p:pic>
      <p:sp>
        <p:nvSpPr>
          <p:cNvPr id="7" name="Rectangle 2">
            <a:extLst>
              <a:ext uri="{FF2B5EF4-FFF2-40B4-BE49-F238E27FC236}">
                <a16:creationId xmlns:a16="http://schemas.microsoft.com/office/drawing/2014/main" id="{A830173B-2E0E-B137-1B23-8DC9834D3C87}"/>
              </a:ext>
            </a:extLst>
          </p:cNvPr>
          <p:cNvSpPr>
            <a:spLocks noChangeArrowheads="1"/>
          </p:cNvSpPr>
          <p:nvPr/>
        </p:nvSpPr>
        <p:spPr bwMode="auto">
          <a:xfrm>
            <a:off x="128083" y="2078037"/>
            <a:ext cx="1260239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9" name="Rectangle 4">
            <a:extLst>
              <a:ext uri="{FF2B5EF4-FFF2-40B4-BE49-F238E27FC236}">
                <a16:creationId xmlns:a16="http://schemas.microsoft.com/office/drawing/2014/main" id="{9EFBAE6F-C8DD-4235-5B2F-D26D1DBAC4B0}"/>
              </a:ext>
            </a:extLst>
          </p:cNvPr>
          <p:cNvSpPr>
            <a:spLocks noChangeArrowheads="1"/>
          </p:cNvSpPr>
          <p:nvPr/>
        </p:nvSpPr>
        <p:spPr bwMode="auto">
          <a:xfrm>
            <a:off x="128083" y="2279091"/>
            <a:ext cx="12602397"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1600" dirty="0">
                <a:effectLst/>
                <a:latin typeface="Calibri" panose="020F0502020204030204" pitchFamily="34" charset="0"/>
                <a:ea typeface="Calibri" panose="020F0502020204030204" pitchFamily="34"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tabLst/>
            </a:pPr>
            <a:endParaRPr kumimoji="0" lang="en-GB"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65C2275D-52F6-0B4B-6EFA-7D4EC197BDC8}"/>
              </a:ext>
            </a:extLst>
          </p:cNvPr>
          <p:cNvSpPr txBox="1"/>
          <p:nvPr/>
        </p:nvSpPr>
        <p:spPr>
          <a:xfrm>
            <a:off x="3182620" y="2413338"/>
            <a:ext cx="6365240" cy="369332"/>
          </a:xfrm>
          <a:prstGeom prst="rect">
            <a:avLst/>
          </a:prstGeom>
          <a:noFill/>
        </p:spPr>
        <p:txBody>
          <a:bodyPr wrap="square">
            <a:spAutoFit/>
          </a:bodyPr>
          <a:lstStyle/>
          <a:p>
            <a:r>
              <a:rPr lang="en-GB" sz="18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13" name="TextBox 12">
            <a:extLst>
              <a:ext uri="{FF2B5EF4-FFF2-40B4-BE49-F238E27FC236}">
                <a16:creationId xmlns:a16="http://schemas.microsoft.com/office/drawing/2014/main" id="{4CF83A3E-ADA2-4AF0-45FF-856ACAB47F19}"/>
              </a:ext>
            </a:extLst>
          </p:cNvPr>
          <p:cNvSpPr txBox="1"/>
          <p:nvPr/>
        </p:nvSpPr>
        <p:spPr>
          <a:xfrm>
            <a:off x="335279" y="1859339"/>
            <a:ext cx="4724401" cy="4555093"/>
          </a:xfrm>
          <a:prstGeom prst="rect">
            <a:avLst/>
          </a:prstGeom>
          <a:noFill/>
        </p:spPr>
        <p:txBody>
          <a:bodyPr wrap="square">
            <a:spAutoFit/>
          </a:bodyPr>
          <a:lstStyle/>
          <a:p>
            <a:r>
              <a:rPr lang="en-GB" sz="2000" b="1" dirty="0">
                <a:effectLst/>
                <a:latin typeface="Calibri" panose="020F0502020204030204" pitchFamily="34" charset="0"/>
                <a:ea typeface="Calibri" panose="020F0502020204030204" pitchFamily="34" charset="0"/>
                <a:cs typeface="Arial" panose="020B0604020202020204" pitchFamily="34" charset="0"/>
              </a:rPr>
              <a:t>Step 2 – Effective plan</a:t>
            </a:r>
          </a:p>
          <a:p>
            <a:pPr marL="342900" lvl="0" indent="-342900" rtl="0">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Arial" panose="020B0604020202020204" pitchFamily="34" charset="0"/>
              </a:rPr>
              <a:t>Make a plan that fits for your context.</a:t>
            </a:r>
          </a:p>
          <a:p>
            <a:pPr marL="457200"/>
            <a:r>
              <a:rPr lang="en-GB" dirty="0">
                <a:solidFill>
                  <a:srgbClr val="000000"/>
                </a:solidFill>
                <a:effectLst/>
                <a:latin typeface="Calibri" panose="020F0502020204030204" pitchFamily="34" charset="0"/>
                <a:ea typeface="Calibri" panose="020F0502020204030204" pitchFamily="34" charset="0"/>
                <a:cs typeface="Arial" panose="020B0604020202020204" pitchFamily="34" charset="0"/>
              </a:rPr>
              <a:t>(See the sample action plan in Appendix 1)</a:t>
            </a:r>
          </a:p>
          <a:p>
            <a:pPr marL="342900" lvl="0" indent="-342900" rtl="0">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Arial" panose="020B0604020202020204" pitchFamily="34" charset="0"/>
              </a:rPr>
              <a:t>Consider what policy, procedure and training you might need - a child welfare policy is a good place to start. </a:t>
            </a:r>
          </a:p>
          <a:p>
            <a:pPr marL="457200"/>
            <a:r>
              <a:rPr lang="en-GB" dirty="0">
                <a:solidFill>
                  <a:srgbClr val="000000"/>
                </a:solidFill>
                <a:effectLst/>
                <a:latin typeface="Calibri" panose="020F0502020204030204" pitchFamily="34" charset="0"/>
                <a:ea typeface="Calibri" panose="020F0502020204030204" pitchFamily="34" charset="0"/>
                <a:cs typeface="Arial" panose="020B0604020202020204" pitchFamily="34" charset="0"/>
              </a:rPr>
              <a:t>(Sample policy headings and a policy example in Appendix 2 if you do not have one in your organisation)</a:t>
            </a:r>
            <a:endParaRPr lang="en-GB"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Arial" panose="020B0604020202020204" pitchFamily="34" charset="0"/>
              </a:rPr>
              <a:t>Make sure your plan is clear about how people should respond and who they should tell if they are concerned. </a:t>
            </a:r>
          </a:p>
          <a:p>
            <a:pPr marL="342900" lvl="0" indent="-342900">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Arial" panose="020B0604020202020204" pitchFamily="34" charset="0"/>
              </a:rPr>
              <a:t>Think about how you can contribute to reducing risks.</a:t>
            </a:r>
          </a:p>
          <a:p>
            <a:pPr marL="457200"/>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E202A10E-AB33-BCA6-2BF4-2C4147D8626C}"/>
              </a:ext>
            </a:extLst>
          </p:cNvPr>
          <p:cNvSpPr txBox="1"/>
          <p:nvPr/>
        </p:nvSpPr>
        <p:spPr>
          <a:xfrm>
            <a:off x="4985663" y="286732"/>
            <a:ext cx="2220673" cy="584775"/>
          </a:xfrm>
          <a:prstGeom prst="rect">
            <a:avLst/>
          </a:prstGeom>
          <a:noFill/>
        </p:spPr>
        <p:txBody>
          <a:bodyPr wrap="none" rtlCol="0">
            <a:spAutoFit/>
          </a:bodyPr>
          <a:lstStyle/>
          <a:p>
            <a:r>
              <a:rPr lang="en-GB" sz="3200" dirty="0">
                <a:solidFill>
                  <a:schemeClr val="bg1"/>
                </a:solidFill>
              </a:rPr>
              <a:t>Action steps</a:t>
            </a:r>
          </a:p>
        </p:txBody>
      </p:sp>
      <p:pic>
        <p:nvPicPr>
          <p:cNvPr id="5" name="Picture 4" descr="A black van with text on it&#10;&#10;Description automatically generated">
            <a:extLst>
              <a:ext uri="{FF2B5EF4-FFF2-40B4-BE49-F238E27FC236}">
                <a16:creationId xmlns:a16="http://schemas.microsoft.com/office/drawing/2014/main" id="{A3FFF865-68B5-2F25-9D95-0FAE1D5E89C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71065" y="2231819"/>
            <a:ext cx="5640215" cy="3528901"/>
          </a:xfrm>
          <a:prstGeom prst="rect">
            <a:avLst/>
          </a:prstGeom>
          <a:noFill/>
          <a:ln>
            <a:noFill/>
          </a:ln>
        </p:spPr>
      </p:pic>
    </p:spTree>
    <p:extLst>
      <p:ext uri="{BB962C8B-B14F-4D97-AF65-F5344CB8AC3E}">
        <p14:creationId xmlns:p14="http://schemas.microsoft.com/office/powerpoint/2010/main" val="1025614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DC4277-3E90-9B98-E791-8D5E89A7D798}"/>
              </a:ext>
            </a:extLst>
          </p:cNvPr>
          <p:cNvSpPr/>
          <p:nvPr/>
        </p:nvSpPr>
        <p:spPr>
          <a:xfrm>
            <a:off x="1778000" y="0"/>
            <a:ext cx="10414000" cy="11582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200"/>
              </a:spcBef>
            </a:pPr>
            <a:r>
              <a:rPr lang="en-GB" sz="2800" b="1" kern="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br>
              <a:rPr lang="en-GB" sz="1800" kern="0" dirty="0">
                <a:effectLst/>
                <a:latin typeface="Calibri" panose="020F0502020204030204" pitchFamily="34" charset="0"/>
                <a:ea typeface="Calibri" panose="020F0502020204030204" pitchFamily="34" charset="0"/>
              </a:rPr>
            </a:br>
            <a:endParaRPr lang="en-GB" sz="2400" b="1" kern="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Google Shape;183;p1">
            <a:extLst>
              <a:ext uri="{FF2B5EF4-FFF2-40B4-BE49-F238E27FC236}">
                <a16:creationId xmlns:a16="http://schemas.microsoft.com/office/drawing/2014/main" id="{8C737473-740F-8DF0-2BF5-B3034750AE6B}"/>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1279" y="0"/>
            <a:ext cx="1696721" cy="1422400"/>
          </a:xfrm>
          <a:prstGeom prst="rect">
            <a:avLst/>
          </a:prstGeom>
          <a:noFill/>
          <a:ln>
            <a:noFill/>
          </a:ln>
        </p:spPr>
      </p:pic>
      <p:sp>
        <p:nvSpPr>
          <p:cNvPr id="5" name="TextBox 4">
            <a:extLst>
              <a:ext uri="{FF2B5EF4-FFF2-40B4-BE49-F238E27FC236}">
                <a16:creationId xmlns:a16="http://schemas.microsoft.com/office/drawing/2014/main" id="{7ABC1826-9C36-D169-4455-99DFA6348E57}"/>
              </a:ext>
            </a:extLst>
          </p:cNvPr>
          <p:cNvSpPr txBox="1"/>
          <p:nvPr/>
        </p:nvSpPr>
        <p:spPr>
          <a:xfrm>
            <a:off x="246380" y="1478232"/>
            <a:ext cx="5656580" cy="2339102"/>
          </a:xfrm>
          <a:prstGeom prst="rect">
            <a:avLst/>
          </a:prstGeom>
          <a:noFill/>
        </p:spPr>
        <p:txBody>
          <a:bodyPr wrap="square">
            <a:spAutoFit/>
          </a:bodyPr>
          <a:lstStyle/>
          <a:p>
            <a:pPr lvl="0" rtl="0"/>
            <a:r>
              <a:rPr lang="en-GB" sz="2000" b="1" dirty="0">
                <a:effectLst/>
                <a:latin typeface="Calibri" panose="020F0502020204030204" pitchFamily="34" charset="0"/>
                <a:ea typeface="Calibri" panose="020F0502020204030204" pitchFamily="34" charset="0"/>
                <a:cs typeface="Arial" panose="020B0604020202020204" pitchFamily="34" charset="0"/>
              </a:rPr>
              <a:t>Step 3 – Train and educate workers</a:t>
            </a:r>
            <a:endParaRPr lang="en-GB" sz="20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rtl="0">
              <a:buFont typeface="Symbol" panose="05050102010706020507" pitchFamily="18" charset="2"/>
              <a:buChar char=""/>
            </a:pPr>
            <a:r>
              <a:rPr lang="en-GB" dirty="0">
                <a:solidFill>
                  <a:srgbClr val="000000"/>
                </a:solidFill>
                <a:effectLst/>
                <a:latin typeface="Calibri" panose="020F0502020204030204" pitchFamily="34" charset="0"/>
                <a:ea typeface="Calibri" panose="020F0502020204030204" pitchFamily="34" charset="0"/>
                <a:cs typeface="Arial" panose="020B0604020202020204" pitchFamily="34" charset="0"/>
              </a:rPr>
              <a:t>Make sure your workers are aware of the risks and supported to act.</a:t>
            </a:r>
            <a:endParaRPr lang="en-GB" dirty="0">
              <a:effectLst/>
              <a:latin typeface="Calibri" panose="020F0502020204030204" pitchFamily="34" charset="0"/>
              <a:ea typeface="Calibri" panose="020F0502020204030204" pitchFamily="34" charset="0"/>
              <a:cs typeface="Arial" panose="020B0604020202020204" pitchFamily="34" charset="0"/>
            </a:endParaRPr>
          </a:p>
          <a:p>
            <a:pPr marL="457200"/>
            <a:r>
              <a:rPr lang="it-IT" dirty="0">
                <a:solidFill>
                  <a:srgbClr val="000000"/>
                </a:solidFill>
                <a:effectLst/>
                <a:latin typeface="Calibri" panose="020F0502020204030204" pitchFamily="34" charset="0"/>
                <a:ea typeface="Calibri" panose="020F0502020204030204" pitchFamily="34" charset="0"/>
                <a:cs typeface="Arial" panose="020B0604020202020204" pitchFamily="34" charset="0"/>
              </a:rPr>
              <a:t>(Sample seminar agenda in </a:t>
            </a:r>
            <a:r>
              <a:rPr lang="it-IT"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Appendix</a:t>
            </a:r>
            <a:r>
              <a:rPr lang="it-IT" dirty="0">
                <a:solidFill>
                  <a:srgbClr val="000000"/>
                </a:solidFill>
                <a:effectLst/>
                <a:latin typeface="Calibri" panose="020F0502020204030204" pitchFamily="34" charset="0"/>
                <a:ea typeface="Calibri" panose="020F0502020204030204" pitchFamily="34" charset="0"/>
                <a:cs typeface="Arial" panose="020B0604020202020204" pitchFamily="34" charset="0"/>
              </a:rPr>
              <a:t> 3)</a:t>
            </a:r>
            <a:endParaRPr lang="en-GB"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dirty="0">
                <a:solidFill>
                  <a:srgbClr val="000000"/>
                </a:solidFill>
                <a:effectLst/>
                <a:latin typeface="Calibri" panose="020F0502020204030204" pitchFamily="34" charset="0"/>
                <a:ea typeface="Calibri" panose="020F0502020204030204" pitchFamily="34" charset="0"/>
                <a:cs typeface="Arial" panose="020B0604020202020204" pitchFamily="34" charset="0"/>
              </a:rPr>
              <a:t>Educate your workers to recognise the signs of MSHT and how to respond well. </a:t>
            </a:r>
            <a:endParaRPr lang="en-GB" dirty="0">
              <a:effectLst/>
              <a:latin typeface="Calibri" panose="020F0502020204030204" pitchFamily="34" charset="0"/>
              <a:ea typeface="Calibri" panose="020F0502020204030204" pitchFamily="34" charset="0"/>
              <a:cs typeface="Arial" panose="020B0604020202020204" pitchFamily="34" charset="0"/>
            </a:endParaRPr>
          </a:p>
          <a:p>
            <a:pPr marL="457200"/>
            <a:r>
              <a:rPr lang="en-GB" dirty="0">
                <a:solidFill>
                  <a:srgbClr val="000000"/>
                </a:solidFill>
                <a:effectLst/>
                <a:latin typeface="Calibri" panose="020F0502020204030204" pitchFamily="34" charset="0"/>
                <a:ea typeface="Calibri" panose="020F0502020204030204" pitchFamily="34" charset="0"/>
                <a:cs typeface="Arial" panose="020B0604020202020204" pitchFamily="34" charset="0"/>
              </a:rPr>
              <a:t>(Signs and symptoms poster in Appendix 4, Responding well poster in Appendix 5)</a:t>
            </a:r>
            <a:endParaRPr lang="en-GB"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D49CE26F-3172-030D-995D-47A0EF2E401C}"/>
              </a:ext>
            </a:extLst>
          </p:cNvPr>
          <p:cNvSpPr txBox="1"/>
          <p:nvPr/>
        </p:nvSpPr>
        <p:spPr>
          <a:xfrm>
            <a:off x="6289042" y="4323554"/>
            <a:ext cx="4274820" cy="2339102"/>
          </a:xfrm>
          <a:prstGeom prst="rect">
            <a:avLst/>
          </a:prstGeom>
          <a:noFill/>
        </p:spPr>
        <p:txBody>
          <a:bodyPr wrap="square">
            <a:spAutoFit/>
          </a:bodyPr>
          <a:lstStyle/>
          <a:p>
            <a:r>
              <a:rPr lang="en-GB" sz="2000" b="1" dirty="0">
                <a:effectLst/>
                <a:latin typeface="Calibri" panose="020F0502020204030204" pitchFamily="34" charset="0"/>
                <a:ea typeface="Calibri" panose="020F0502020204030204" pitchFamily="34" charset="0"/>
                <a:cs typeface="Arial" panose="020B0604020202020204" pitchFamily="34" charset="0"/>
              </a:rPr>
              <a:t>Step 4 – Educate your community</a:t>
            </a:r>
          </a:p>
          <a:p>
            <a:pPr marL="342900" lvl="0" indent="-342900" rtl="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Educate your community including those who might be vulnerable (e.g. refugees, orphans, those facing poverty)</a:t>
            </a:r>
          </a:p>
          <a:p>
            <a:pPr marL="457200"/>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(Sample seminar agenda in Appendix 3 sample posters in Appendix 4/5/6/7)</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Calibri" panose="020F0502020204030204" pitchFamily="34" charset="0"/>
                <a:ea typeface="Calibri" panose="020F0502020204030204" pitchFamily="34" charset="0"/>
                <a:cs typeface="Arial" panose="020B0604020202020204" pitchFamily="34" charset="0"/>
              </a:rPr>
              <a:t> </a:t>
            </a:r>
          </a:p>
          <a:p>
            <a:endParaRPr lang="en-GB" dirty="0"/>
          </a:p>
        </p:txBody>
      </p:sp>
      <p:sp>
        <p:nvSpPr>
          <p:cNvPr id="8" name="TextBox 7">
            <a:extLst>
              <a:ext uri="{FF2B5EF4-FFF2-40B4-BE49-F238E27FC236}">
                <a16:creationId xmlns:a16="http://schemas.microsoft.com/office/drawing/2014/main" id="{77915ADF-78CF-533F-4DA7-612BE70849B2}"/>
              </a:ext>
            </a:extLst>
          </p:cNvPr>
          <p:cNvSpPr txBox="1"/>
          <p:nvPr/>
        </p:nvSpPr>
        <p:spPr>
          <a:xfrm>
            <a:off x="4985663" y="286732"/>
            <a:ext cx="2220673" cy="584775"/>
          </a:xfrm>
          <a:prstGeom prst="rect">
            <a:avLst/>
          </a:prstGeom>
          <a:noFill/>
        </p:spPr>
        <p:txBody>
          <a:bodyPr wrap="none" rtlCol="0">
            <a:spAutoFit/>
          </a:bodyPr>
          <a:lstStyle/>
          <a:p>
            <a:r>
              <a:rPr lang="en-GB" sz="3200" dirty="0">
                <a:solidFill>
                  <a:schemeClr val="bg1"/>
                </a:solidFill>
              </a:rPr>
              <a:t>Action steps</a:t>
            </a:r>
          </a:p>
        </p:txBody>
      </p:sp>
      <p:pic>
        <p:nvPicPr>
          <p:cNvPr id="9" name="Picture 8" descr="A silhouette of a person pointing at a sign&#10;&#10;Description automatically generated">
            <a:extLst>
              <a:ext uri="{FF2B5EF4-FFF2-40B4-BE49-F238E27FC236}">
                <a16:creationId xmlns:a16="http://schemas.microsoft.com/office/drawing/2014/main" id="{01A0D9FB-4D05-5EDD-07A9-492000F0BB1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196"/>
          <a:stretch/>
        </p:blipFill>
        <p:spPr bwMode="auto">
          <a:xfrm>
            <a:off x="6289042" y="1364895"/>
            <a:ext cx="2852319" cy="2690177"/>
          </a:xfrm>
          <a:prstGeom prst="rect">
            <a:avLst/>
          </a:prstGeom>
          <a:noFill/>
          <a:ln>
            <a:noFill/>
          </a:ln>
        </p:spPr>
      </p:pic>
    </p:spTree>
    <p:extLst>
      <p:ext uri="{BB962C8B-B14F-4D97-AF65-F5344CB8AC3E}">
        <p14:creationId xmlns:p14="http://schemas.microsoft.com/office/powerpoint/2010/main" val="3190535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DC4277-3E90-9B98-E791-8D5E89A7D798}"/>
              </a:ext>
            </a:extLst>
          </p:cNvPr>
          <p:cNvSpPr/>
          <p:nvPr/>
        </p:nvSpPr>
        <p:spPr>
          <a:xfrm>
            <a:off x="1778000" y="0"/>
            <a:ext cx="10414000" cy="11582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200"/>
              </a:spcBef>
            </a:pPr>
            <a:r>
              <a:rPr lang="en-GB" sz="2800" b="1" kern="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br>
              <a:rPr lang="en-GB" sz="1800" kern="0" dirty="0">
                <a:effectLst/>
                <a:latin typeface="Calibri" panose="020F0502020204030204" pitchFamily="34" charset="0"/>
                <a:ea typeface="Calibri" panose="020F0502020204030204" pitchFamily="34" charset="0"/>
              </a:rPr>
            </a:br>
            <a:endParaRPr lang="en-GB" sz="2400" b="1" kern="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Google Shape;183;p1">
            <a:extLst>
              <a:ext uri="{FF2B5EF4-FFF2-40B4-BE49-F238E27FC236}">
                <a16:creationId xmlns:a16="http://schemas.microsoft.com/office/drawing/2014/main" id="{8C737473-740F-8DF0-2BF5-B3034750AE6B}"/>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1279" y="0"/>
            <a:ext cx="1696721" cy="1422400"/>
          </a:xfrm>
          <a:prstGeom prst="rect">
            <a:avLst/>
          </a:prstGeom>
          <a:noFill/>
          <a:ln>
            <a:noFill/>
          </a:ln>
        </p:spPr>
      </p:pic>
      <p:sp>
        <p:nvSpPr>
          <p:cNvPr id="2" name="Rectangle 2">
            <a:extLst>
              <a:ext uri="{FF2B5EF4-FFF2-40B4-BE49-F238E27FC236}">
                <a16:creationId xmlns:a16="http://schemas.microsoft.com/office/drawing/2014/main" id="{5E7690D9-63CA-E2DE-3361-4AEB9006A16E}"/>
              </a:ext>
            </a:extLst>
          </p:cNvPr>
          <p:cNvSpPr>
            <a:spLocks noChangeArrowheads="1"/>
          </p:cNvSpPr>
          <p:nvPr/>
        </p:nvSpPr>
        <p:spPr bwMode="auto">
          <a:xfrm>
            <a:off x="558800" y="1501944"/>
            <a:ext cx="6320833"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chemeClr val="tx1"/>
                </a:solidFill>
                <a:effectLst/>
                <a:ea typeface="Calibri" panose="020F0502020204030204" pitchFamily="34" charset="0"/>
                <a:cs typeface="Arial" panose="020B0604020202020204" pitchFamily="34" charset="0"/>
              </a:rPr>
              <a:t>Step 5 – Take action to prevent MSHT in your community</a:t>
            </a:r>
            <a:r>
              <a:rPr kumimoji="0" lang="en-GB" altLang="en-US" sz="3200" b="0" i="0" u="none" strike="noStrike" cap="none" normalizeH="0" baseline="0" dirty="0">
                <a:ln>
                  <a:noFill/>
                </a:ln>
                <a:solidFill>
                  <a:schemeClr val="tx1"/>
                </a:solidFill>
                <a:effectLst/>
                <a:ea typeface="Calibri" panose="020F0502020204030204" pitchFamily="34" charset="0"/>
                <a:cs typeface="Arial" panose="020B0604020202020204" pitchFamily="34" charset="0"/>
              </a:rPr>
              <a:t>.</a:t>
            </a:r>
            <a:endParaRPr kumimoji="0" lang="en-GB"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3073" name="Picture 17" descr="A silhouette of a tree and people&#10;&#10;Description automatically generated">
            <a:extLst>
              <a:ext uri="{FF2B5EF4-FFF2-40B4-BE49-F238E27FC236}">
                <a16:creationId xmlns:a16="http://schemas.microsoft.com/office/drawing/2014/main" id="{F9FF2189-16E5-589A-9BC0-9076098EA25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87645" y="2517606"/>
            <a:ext cx="5105400" cy="28384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DEBAA644-25C5-AF50-7765-4AE26AEBBE75}"/>
              </a:ext>
            </a:extLst>
          </p:cNvPr>
          <p:cNvSpPr>
            <a:spLocks noChangeArrowheads="1"/>
          </p:cNvSpPr>
          <p:nvPr/>
        </p:nvSpPr>
        <p:spPr bwMode="auto">
          <a:xfrm>
            <a:off x="558800" y="2274842"/>
            <a:ext cx="449516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Take action to build community and individual resilience.</a:t>
            </a:r>
            <a:endParaRPr kumimoji="0" lang="en-GB"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Educate your community to help encourage individual and collective responsibility and to help individuals to protect themselves.</a:t>
            </a:r>
            <a:endParaRPr kumimoji="0" lang="en-GB"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Think about ways you can empower those who are most vulnerable. </a:t>
            </a:r>
            <a:endParaRPr kumimoji="0" lang="en-GB"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(Examples of action in Appendix 8)</a:t>
            </a:r>
            <a:endParaRPr kumimoji="0" lang="en-GB" altLang="en-US"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B974CA61-AA8D-D854-ED4E-1A355D78876F}"/>
              </a:ext>
            </a:extLst>
          </p:cNvPr>
          <p:cNvSpPr txBox="1"/>
          <p:nvPr/>
        </p:nvSpPr>
        <p:spPr>
          <a:xfrm>
            <a:off x="4985663" y="286732"/>
            <a:ext cx="2220673" cy="584775"/>
          </a:xfrm>
          <a:prstGeom prst="rect">
            <a:avLst/>
          </a:prstGeom>
          <a:noFill/>
        </p:spPr>
        <p:txBody>
          <a:bodyPr wrap="none" rtlCol="0">
            <a:spAutoFit/>
          </a:bodyPr>
          <a:lstStyle/>
          <a:p>
            <a:r>
              <a:rPr lang="en-GB" sz="3200" dirty="0">
                <a:solidFill>
                  <a:schemeClr val="bg1"/>
                </a:solidFill>
              </a:rPr>
              <a:t>Action steps</a:t>
            </a:r>
          </a:p>
        </p:txBody>
      </p:sp>
    </p:spTree>
    <p:extLst>
      <p:ext uri="{BB962C8B-B14F-4D97-AF65-F5344CB8AC3E}">
        <p14:creationId xmlns:p14="http://schemas.microsoft.com/office/powerpoint/2010/main" val="638222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DC4277-3E90-9B98-E791-8D5E89A7D798}"/>
              </a:ext>
            </a:extLst>
          </p:cNvPr>
          <p:cNvSpPr/>
          <p:nvPr/>
        </p:nvSpPr>
        <p:spPr>
          <a:xfrm>
            <a:off x="1778000" y="0"/>
            <a:ext cx="10414000" cy="11582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200"/>
              </a:spcBef>
            </a:pPr>
            <a:r>
              <a:rPr lang="en-GB" sz="2800" b="1" kern="0" dirty="0">
                <a:solidFill>
                  <a:schemeClr val="bg1"/>
                </a:solidFill>
                <a:latin typeface="Calibri" panose="020F0502020204030204" pitchFamily="34" charset="0"/>
                <a:ea typeface="Calibri" panose="020F0502020204030204" pitchFamily="34" charset="0"/>
                <a:cs typeface="Calibri" panose="020F0502020204030204" pitchFamily="34" charset="0"/>
              </a:rPr>
              <a:t>Action steps</a:t>
            </a:r>
            <a:r>
              <a:rPr lang="en-GB" sz="2800" b="1" kern="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br>
              <a:rPr lang="en-GB" sz="1800" kern="0" dirty="0">
                <a:effectLst/>
                <a:latin typeface="Calibri" panose="020F0502020204030204" pitchFamily="34" charset="0"/>
                <a:ea typeface="Calibri" panose="020F0502020204030204" pitchFamily="34" charset="0"/>
              </a:rPr>
            </a:br>
            <a:endParaRPr lang="en-GB" sz="2400" b="1" kern="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Google Shape;183;p1">
            <a:extLst>
              <a:ext uri="{FF2B5EF4-FFF2-40B4-BE49-F238E27FC236}">
                <a16:creationId xmlns:a16="http://schemas.microsoft.com/office/drawing/2014/main" id="{8C737473-740F-8DF0-2BF5-B3034750AE6B}"/>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1279" y="0"/>
            <a:ext cx="1696721" cy="1422400"/>
          </a:xfrm>
          <a:prstGeom prst="rect">
            <a:avLst/>
          </a:prstGeom>
          <a:noFill/>
          <a:ln>
            <a:noFill/>
          </a:ln>
        </p:spPr>
      </p:pic>
      <p:graphicFrame>
        <p:nvGraphicFramePr>
          <p:cNvPr id="5" name="Table 4">
            <a:extLst>
              <a:ext uri="{FF2B5EF4-FFF2-40B4-BE49-F238E27FC236}">
                <a16:creationId xmlns:a16="http://schemas.microsoft.com/office/drawing/2014/main" id="{AB535999-4A40-4F49-7B1B-5986CD4CB27E}"/>
              </a:ext>
            </a:extLst>
          </p:cNvPr>
          <p:cNvGraphicFramePr>
            <a:graphicFrameLocks noGrp="1"/>
          </p:cNvGraphicFramePr>
          <p:nvPr>
            <p:extLst>
              <p:ext uri="{D42A27DB-BD31-4B8C-83A1-F6EECF244321}">
                <p14:modId xmlns:p14="http://schemas.microsoft.com/office/powerpoint/2010/main" val="3339592828"/>
              </p:ext>
            </p:extLst>
          </p:nvPr>
        </p:nvGraphicFramePr>
        <p:xfrm>
          <a:off x="1310640" y="2687320"/>
          <a:ext cx="8128000" cy="28346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631979777"/>
                    </a:ext>
                  </a:extLst>
                </a:gridCol>
                <a:gridCol w="2032000">
                  <a:extLst>
                    <a:ext uri="{9D8B030D-6E8A-4147-A177-3AD203B41FA5}">
                      <a16:colId xmlns:a16="http://schemas.microsoft.com/office/drawing/2014/main" val="900778979"/>
                    </a:ext>
                  </a:extLst>
                </a:gridCol>
                <a:gridCol w="2032000">
                  <a:extLst>
                    <a:ext uri="{9D8B030D-6E8A-4147-A177-3AD203B41FA5}">
                      <a16:colId xmlns:a16="http://schemas.microsoft.com/office/drawing/2014/main" val="4183843656"/>
                    </a:ext>
                  </a:extLst>
                </a:gridCol>
                <a:gridCol w="2032000">
                  <a:extLst>
                    <a:ext uri="{9D8B030D-6E8A-4147-A177-3AD203B41FA5}">
                      <a16:colId xmlns:a16="http://schemas.microsoft.com/office/drawing/2014/main" val="1532472002"/>
                    </a:ext>
                  </a:extLst>
                </a:gridCol>
              </a:tblGrid>
              <a:tr h="370840">
                <a:tc>
                  <a:txBody>
                    <a:bodyPr/>
                    <a:lstStyle/>
                    <a:p>
                      <a:r>
                        <a:rPr lang="en-GB" dirty="0"/>
                        <a:t>Time frame </a:t>
                      </a:r>
                    </a:p>
                  </a:txBody>
                  <a:tcPr/>
                </a:tc>
                <a:tc>
                  <a:txBody>
                    <a:bodyPr/>
                    <a:lstStyle/>
                    <a:p>
                      <a:r>
                        <a:rPr lang="en-GB" dirty="0"/>
                        <a:t>What can we do in the next 3 months</a:t>
                      </a:r>
                    </a:p>
                  </a:txBody>
                  <a:tcPr/>
                </a:tc>
                <a:tc>
                  <a:txBody>
                    <a:bodyPr/>
                    <a:lstStyle/>
                    <a:p>
                      <a:r>
                        <a:rPr lang="en-GB" dirty="0"/>
                        <a:t>What can we do in the next 6 months </a:t>
                      </a:r>
                    </a:p>
                  </a:txBody>
                  <a:tcPr/>
                </a:tc>
                <a:tc>
                  <a:txBody>
                    <a:bodyPr/>
                    <a:lstStyle/>
                    <a:p>
                      <a:r>
                        <a:rPr lang="en-GB" dirty="0"/>
                        <a:t>What can we do in the next 18 months </a:t>
                      </a:r>
                    </a:p>
                  </a:txBody>
                  <a:tcPr/>
                </a:tc>
                <a:extLst>
                  <a:ext uri="{0D108BD9-81ED-4DB2-BD59-A6C34878D82A}">
                    <a16:rowId xmlns:a16="http://schemas.microsoft.com/office/drawing/2014/main" val="266703517"/>
                  </a:ext>
                </a:extLst>
              </a:tr>
              <a:tr h="370840">
                <a:tc>
                  <a:txBody>
                    <a:bodyPr/>
                    <a:lstStyle/>
                    <a:p>
                      <a:r>
                        <a:rPr lang="en-GB" dirty="0"/>
                        <a:t>Engaging our community </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081501287"/>
                  </a:ext>
                </a:extLst>
              </a:tr>
              <a:tr h="370840">
                <a:tc>
                  <a:txBody>
                    <a:bodyPr/>
                    <a:lstStyle/>
                    <a:p>
                      <a:r>
                        <a:rPr lang="en-GB" dirty="0"/>
                        <a:t>Raising awareness in our community </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914539039"/>
                  </a:ext>
                </a:extLst>
              </a:tr>
              <a:tr h="370840">
                <a:tc>
                  <a:txBody>
                    <a:bodyPr/>
                    <a:lstStyle/>
                    <a:p>
                      <a:r>
                        <a:rPr lang="en-GB" dirty="0"/>
                        <a:t>Protecting the most vulnerable in our community </a:t>
                      </a:r>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587845120"/>
                  </a:ext>
                </a:extLst>
              </a:tr>
            </a:tbl>
          </a:graphicData>
        </a:graphic>
      </p:graphicFrame>
      <p:sp>
        <p:nvSpPr>
          <p:cNvPr id="6" name="TextBox 5">
            <a:extLst>
              <a:ext uri="{FF2B5EF4-FFF2-40B4-BE49-F238E27FC236}">
                <a16:creationId xmlns:a16="http://schemas.microsoft.com/office/drawing/2014/main" id="{4447AD93-A9F6-E7A8-748D-5C7A70AA448A}"/>
              </a:ext>
            </a:extLst>
          </p:cNvPr>
          <p:cNvSpPr txBox="1"/>
          <p:nvPr/>
        </p:nvSpPr>
        <p:spPr>
          <a:xfrm>
            <a:off x="1432560" y="1838960"/>
            <a:ext cx="7656711" cy="369332"/>
          </a:xfrm>
          <a:prstGeom prst="rect">
            <a:avLst/>
          </a:prstGeom>
          <a:noFill/>
        </p:spPr>
        <p:txBody>
          <a:bodyPr wrap="none" rtlCol="0">
            <a:spAutoFit/>
          </a:bodyPr>
          <a:lstStyle/>
          <a:p>
            <a:r>
              <a:rPr lang="en-GB" dirty="0"/>
              <a:t>Talk through the table below and discuss the ideas people have for each section </a:t>
            </a:r>
          </a:p>
        </p:txBody>
      </p:sp>
    </p:spTree>
    <p:extLst>
      <p:ext uri="{BB962C8B-B14F-4D97-AF65-F5344CB8AC3E}">
        <p14:creationId xmlns:p14="http://schemas.microsoft.com/office/powerpoint/2010/main" val="2281216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DC4277-3E90-9B98-E791-8D5E89A7D798}"/>
              </a:ext>
            </a:extLst>
          </p:cNvPr>
          <p:cNvSpPr/>
          <p:nvPr/>
        </p:nvSpPr>
        <p:spPr>
          <a:xfrm>
            <a:off x="1778000" y="0"/>
            <a:ext cx="10414000" cy="11582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200"/>
              </a:spcBef>
            </a:pPr>
            <a:r>
              <a:rPr lang="en-GB" sz="2800" b="1" kern="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Taking action    </a:t>
            </a:r>
          </a:p>
          <a:p>
            <a:br>
              <a:rPr lang="en-GB" sz="1800" kern="0" dirty="0">
                <a:effectLst/>
                <a:latin typeface="Calibri" panose="020F0502020204030204" pitchFamily="34" charset="0"/>
                <a:ea typeface="Calibri" panose="020F0502020204030204" pitchFamily="34" charset="0"/>
              </a:rPr>
            </a:br>
            <a:endParaRPr lang="en-GB" sz="2400" b="1" kern="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Google Shape;183;p1">
            <a:extLst>
              <a:ext uri="{FF2B5EF4-FFF2-40B4-BE49-F238E27FC236}">
                <a16:creationId xmlns:a16="http://schemas.microsoft.com/office/drawing/2014/main" id="{8C737473-740F-8DF0-2BF5-B3034750AE6B}"/>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1279" y="0"/>
            <a:ext cx="1696721" cy="1422400"/>
          </a:xfrm>
          <a:prstGeom prst="rect">
            <a:avLst/>
          </a:prstGeom>
          <a:noFill/>
          <a:ln>
            <a:noFill/>
          </a:ln>
        </p:spPr>
      </p:pic>
      <p:sp>
        <p:nvSpPr>
          <p:cNvPr id="6" name="TextBox 5">
            <a:extLst>
              <a:ext uri="{FF2B5EF4-FFF2-40B4-BE49-F238E27FC236}">
                <a16:creationId xmlns:a16="http://schemas.microsoft.com/office/drawing/2014/main" id="{2BE5CEB1-DADD-AF34-E123-A39085BB65FC}"/>
              </a:ext>
            </a:extLst>
          </p:cNvPr>
          <p:cNvSpPr txBox="1"/>
          <p:nvPr/>
        </p:nvSpPr>
        <p:spPr>
          <a:xfrm>
            <a:off x="2501900" y="1631018"/>
            <a:ext cx="6101080" cy="2369880"/>
          </a:xfrm>
          <a:prstGeom prst="rect">
            <a:avLst/>
          </a:prstGeom>
          <a:noFill/>
        </p:spPr>
        <p:txBody>
          <a:bodyPr wrap="square">
            <a:spAutoFit/>
          </a:bodyPr>
          <a:lstStyle/>
          <a:p>
            <a:pPr algn="l"/>
            <a:r>
              <a:rPr lang="en-GB" sz="2800" dirty="0">
                <a:solidFill>
                  <a:srgbClr val="000000"/>
                </a:solidFill>
              </a:rPr>
              <a:t>“Never doubt that a small group of thoughtful, committed citizens can change the world; indeed, it’s the only thing that ever has.” </a:t>
            </a:r>
            <a:endParaRPr lang="en-GB" sz="2800" b="0" i="0" baseline="30000" dirty="0">
              <a:solidFill>
                <a:srgbClr val="000000"/>
              </a:solidFill>
              <a:effectLst/>
            </a:endParaRPr>
          </a:p>
          <a:p>
            <a:pPr algn="l"/>
            <a:r>
              <a:rPr lang="en-GB" b="0" i="0" dirty="0">
                <a:solidFill>
                  <a:srgbClr val="000000"/>
                </a:solidFill>
                <a:effectLst/>
              </a:rPr>
              <a:t>Margaret Mead</a:t>
            </a:r>
          </a:p>
          <a:p>
            <a:pPr algn="l"/>
            <a:endParaRPr lang="en-GB" b="0" i="0" dirty="0">
              <a:solidFill>
                <a:srgbClr val="000000"/>
              </a:solidFill>
              <a:effectLst/>
            </a:endParaRPr>
          </a:p>
        </p:txBody>
      </p:sp>
      <p:pic>
        <p:nvPicPr>
          <p:cNvPr id="7" name="Picture 6" descr="A group of people holding up letters&#10;&#10;Description automatically generated">
            <a:extLst>
              <a:ext uri="{FF2B5EF4-FFF2-40B4-BE49-F238E27FC236}">
                <a16:creationId xmlns:a16="http://schemas.microsoft.com/office/drawing/2014/main" id="{EB214A87-FDEF-75A0-B6F2-9E8A65F3AD7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314" t="5635" r="10078" b="30392"/>
          <a:stretch/>
        </p:blipFill>
        <p:spPr bwMode="auto">
          <a:xfrm>
            <a:off x="2834640" y="3853858"/>
            <a:ext cx="4644390" cy="274624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59349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DC4277-3E90-9B98-E791-8D5E89A7D798}"/>
              </a:ext>
            </a:extLst>
          </p:cNvPr>
          <p:cNvSpPr/>
          <p:nvPr/>
        </p:nvSpPr>
        <p:spPr>
          <a:xfrm>
            <a:off x="1778000" y="0"/>
            <a:ext cx="10414000" cy="11582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oogle Shape;183;p1">
            <a:extLst>
              <a:ext uri="{FF2B5EF4-FFF2-40B4-BE49-F238E27FC236}">
                <a16:creationId xmlns:a16="http://schemas.microsoft.com/office/drawing/2014/main" id="{8C737473-740F-8DF0-2BF5-B3034750AE6B}"/>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1279" y="0"/>
            <a:ext cx="1696721" cy="1422400"/>
          </a:xfrm>
          <a:prstGeom prst="rect">
            <a:avLst/>
          </a:prstGeom>
          <a:noFill/>
          <a:ln>
            <a:noFill/>
          </a:ln>
        </p:spPr>
      </p:pic>
      <p:sp>
        <p:nvSpPr>
          <p:cNvPr id="5" name="TextBox 4">
            <a:extLst>
              <a:ext uri="{FF2B5EF4-FFF2-40B4-BE49-F238E27FC236}">
                <a16:creationId xmlns:a16="http://schemas.microsoft.com/office/drawing/2014/main" id="{11FC4FB2-5720-0ED5-CD97-8B194805F24E}"/>
              </a:ext>
            </a:extLst>
          </p:cNvPr>
          <p:cNvSpPr txBox="1"/>
          <p:nvPr/>
        </p:nvSpPr>
        <p:spPr>
          <a:xfrm>
            <a:off x="3751580" y="341868"/>
            <a:ext cx="6101080" cy="830997"/>
          </a:xfrm>
          <a:prstGeom prst="rect">
            <a:avLst/>
          </a:prstGeom>
          <a:noFill/>
        </p:spPr>
        <p:txBody>
          <a:bodyPr wrap="square">
            <a:spAutoFit/>
          </a:bodyPr>
          <a:lstStyle/>
          <a:p>
            <a:pPr algn="ctr"/>
            <a:r>
              <a:rPr lang="en-GB" sz="2400" dirty="0">
                <a:solidFill>
                  <a:schemeClr val="bg1"/>
                </a:solidFill>
                <a:effectLst/>
                <a:latin typeface="Calibri" panose="020F0502020204030204" pitchFamily="34" charset="0"/>
                <a:ea typeface="Calibri" panose="020F0502020204030204" pitchFamily="34" charset="0"/>
              </a:rPr>
              <a:t>What is Modern Slavery and Human Trafficking?</a:t>
            </a:r>
            <a:endParaRPr lang="en-GB" sz="2000" dirty="0">
              <a:solidFill>
                <a:schemeClr val="bg1"/>
              </a:solidFill>
              <a:effectLst/>
              <a:latin typeface="Calibri" panose="020F0502020204030204" pitchFamily="34" charset="0"/>
              <a:ea typeface="Calibri" panose="020F0502020204030204" pitchFamily="34" charset="0"/>
            </a:endParaRPr>
          </a:p>
        </p:txBody>
      </p:sp>
      <p:pic>
        <p:nvPicPr>
          <p:cNvPr id="2050" name="Picture 2" descr="Premium Photo | Heap of rusty metal chain on the background">
            <a:extLst>
              <a:ext uri="{FF2B5EF4-FFF2-40B4-BE49-F238E27FC236}">
                <a16:creationId xmlns:a16="http://schemas.microsoft.com/office/drawing/2014/main" id="{3BD8EA4B-1BA1-2F2B-9593-32A65184A0F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96720" y="1443038"/>
            <a:ext cx="7380605" cy="49164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15FC5FE-63D1-30F0-AC52-EE2B458422E2}"/>
              </a:ext>
            </a:extLst>
          </p:cNvPr>
          <p:cNvSpPr txBox="1"/>
          <p:nvPr/>
        </p:nvSpPr>
        <p:spPr>
          <a:xfrm>
            <a:off x="1778001" y="2505670"/>
            <a:ext cx="6827520" cy="2339102"/>
          </a:xfrm>
          <a:prstGeom prst="rect">
            <a:avLst/>
          </a:prstGeom>
          <a:noFill/>
        </p:spPr>
        <p:txBody>
          <a:bodyPr wrap="square" rtlCol="0">
            <a:spAutoFit/>
          </a:bodyPr>
          <a:lstStyle/>
          <a:p>
            <a:r>
              <a:rPr lang="en-GB" sz="2800" b="1" dirty="0">
                <a:solidFill>
                  <a:schemeClr val="bg1"/>
                </a:solidFill>
              </a:rPr>
              <a:t>In pairs discuss what you think is Modern slavery and human trafficking ?</a:t>
            </a:r>
          </a:p>
          <a:p>
            <a:endParaRPr lang="en-GB" dirty="0">
              <a:solidFill>
                <a:schemeClr val="bg1"/>
              </a:solidFill>
            </a:endParaRPr>
          </a:p>
          <a:p>
            <a:endParaRPr lang="en-GB" dirty="0">
              <a:solidFill>
                <a:schemeClr val="bg1"/>
              </a:solidFill>
            </a:endParaRPr>
          </a:p>
          <a:p>
            <a:endParaRPr lang="en-GB" dirty="0">
              <a:solidFill>
                <a:schemeClr val="bg1"/>
              </a:solidFill>
            </a:endParaRPr>
          </a:p>
          <a:p>
            <a:r>
              <a:rPr lang="en-GB" dirty="0">
                <a:solidFill>
                  <a:schemeClr val="bg1"/>
                </a:solidFill>
              </a:rPr>
              <a:t>Feedback to a plenary discussion key thoughts </a:t>
            </a:r>
          </a:p>
          <a:p>
            <a:endParaRPr lang="en-GB" dirty="0">
              <a:solidFill>
                <a:schemeClr val="bg1"/>
              </a:solidFill>
            </a:endParaRPr>
          </a:p>
        </p:txBody>
      </p:sp>
    </p:spTree>
    <p:extLst>
      <p:ext uri="{BB962C8B-B14F-4D97-AF65-F5344CB8AC3E}">
        <p14:creationId xmlns:p14="http://schemas.microsoft.com/office/powerpoint/2010/main" val="3912574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DC4277-3E90-9B98-E791-8D5E89A7D798}"/>
              </a:ext>
            </a:extLst>
          </p:cNvPr>
          <p:cNvSpPr/>
          <p:nvPr/>
        </p:nvSpPr>
        <p:spPr>
          <a:xfrm>
            <a:off x="1778000" y="0"/>
            <a:ext cx="10414000" cy="11582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1"/>
                </a:solidFill>
                <a:effectLst/>
                <a:latin typeface="Calibri" panose="020F0502020204030204" pitchFamily="34" charset="0"/>
                <a:ea typeface="Calibri" panose="020F0502020204030204" pitchFamily="34" charset="0"/>
              </a:rPr>
              <a:t>What is Modern Slavery and Human Trafficking?</a:t>
            </a:r>
            <a:endParaRPr lang="en-GB" sz="2400" dirty="0">
              <a:solidFill>
                <a:schemeClr val="bg1"/>
              </a:solidFill>
              <a:effectLst/>
              <a:latin typeface="Calibri" panose="020F0502020204030204" pitchFamily="34" charset="0"/>
              <a:ea typeface="Calibri" panose="020F0502020204030204" pitchFamily="34" charset="0"/>
            </a:endParaRPr>
          </a:p>
          <a:p>
            <a:pPr algn="ctr"/>
            <a:endParaRPr lang="en-GB" dirty="0"/>
          </a:p>
        </p:txBody>
      </p:sp>
      <p:pic>
        <p:nvPicPr>
          <p:cNvPr id="4" name="Google Shape;183;p1">
            <a:extLst>
              <a:ext uri="{FF2B5EF4-FFF2-40B4-BE49-F238E27FC236}">
                <a16:creationId xmlns:a16="http://schemas.microsoft.com/office/drawing/2014/main" id="{8C737473-740F-8DF0-2BF5-B3034750AE6B}"/>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1279" y="0"/>
            <a:ext cx="1696721" cy="1422400"/>
          </a:xfrm>
          <a:prstGeom prst="rect">
            <a:avLst/>
          </a:prstGeom>
          <a:noFill/>
          <a:ln>
            <a:noFill/>
          </a:ln>
        </p:spPr>
      </p:pic>
      <p:sp>
        <p:nvSpPr>
          <p:cNvPr id="5" name="TextBox 4">
            <a:extLst>
              <a:ext uri="{FF2B5EF4-FFF2-40B4-BE49-F238E27FC236}">
                <a16:creationId xmlns:a16="http://schemas.microsoft.com/office/drawing/2014/main" id="{B35B7DC5-A2A2-F00B-33BE-78AE278A6507}"/>
              </a:ext>
            </a:extLst>
          </p:cNvPr>
          <p:cNvSpPr txBox="1"/>
          <p:nvPr/>
        </p:nvSpPr>
        <p:spPr>
          <a:xfrm>
            <a:off x="5316220" y="2025908"/>
            <a:ext cx="6101080" cy="4801314"/>
          </a:xfrm>
          <a:prstGeom prst="rect">
            <a:avLst/>
          </a:prstGeom>
          <a:noFill/>
        </p:spPr>
        <p:txBody>
          <a:bodyPr wrap="square">
            <a:spAutoFit/>
          </a:bodyPr>
          <a:lstStyle/>
          <a:p>
            <a:r>
              <a:rPr lang="en-GB" sz="1800" dirty="0">
                <a:solidFill>
                  <a:srgbClr val="4F81BD"/>
                </a:solidFill>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MSHT is a form of abus</a:t>
            </a:r>
            <a:r>
              <a:rPr lang="en-GB" sz="1800" dirty="0">
                <a:effectLst/>
                <a:latin typeface="Calibri" panose="020F0502020204030204" pitchFamily="34" charset="0"/>
                <a:ea typeface="Calibri" panose="020F0502020204030204" pitchFamily="34" charset="0"/>
              </a:rPr>
              <a:t>e which </a:t>
            </a:r>
            <a:r>
              <a:rPr lang="en-GB" sz="1800" dirty="0">
                <a:solidFill>
                  <a:srgbClr val="000000"/>
                </a:solidFill>
                <a:effectLst/>
                <a:latin typeface="Calibri" panose="020F0502020204030204" pitchFamily="34" charset="0"/>
                <a:ea typeface="Calibri" panose="020F0502020204030204" pitchFamily="34" charset="0"/>
              </a:rPr>
              <a:t>involves the exploitation of a person to the benefit of another. The effects are significant. Individuals can experience high levels of psychological and physical trauma, and can find it hard to seek help. Often the services may not be available. MSHT is a global issue worth billions of dollars to the exploiters. </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Exploiters target those who are most vulnerable, for example children, women, people who are disabled, those living in poverty and people fleeing conflict or persecution.</a:t>
            </a:r>
          </a:p>
          <a:p>
            <a:endParaRPr lang="en-GB" dirty="0">
              <a:solidFill>
                <a:srgbClr val="000000"/>
              </a:solidFill>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Vulnerabilities to MSHT are increased by wars, humanitarian disasters, and global warming, which leave more and more people uprooted and unsafe. </a:t>
            </a:r>
            <a:endParaRPr lang="en-GB" sz="1800" dirty="0">
              <a:effectLst/>
              <a:latin typeface="Calibri" panose="020F0502020204030204" pitchFamily="34" charset="0"/>
              <a:ea typeface="Calibri" panose="020F0502020204030204" pitchFamily="34" charset="0"/>
            </a:endParaRPr>
          </a:p>
          <a:p>
            <a:br>
              <a:rPr lang="en-GB" sz="1800" kern="0" dirty="0">
                <a:solidFill>
                  <a:srgbClr val="000000"/>
                </a:solidFill>
                <a:effectLst/>
                <a:latin typeface="Calibri" panose="020F0502020204030204" pitchFamily="34" charset="0"/>
                <a:ea typeface="Calibri" panose="020F0502020204030204" pitchFamily="34" charset="0"/>
              </a:rPr>
            </a:br>
            <a:endParaRPr lang="en-GB" dirty="0"/>
          </a:p>
        </p:txBody>
      </p:sp>
      <p:pic>
        <p:nvPicPr>
          <p:cNvPr id="3076" name="Picture 4" descr="Close up old rusty chain isolated on black background. | Stock image |  Colourbox">
            <a:extLst>
              <a:ext uri="{FF2B5EF4-FFF2-40B4-BE49-F238E27FC236}">
                <a16:creationId xmlns:a16="http://schemas.microsoft.com/office/drawing/2014/main" id="{971CF634-EB3B-D745-F00A-4292A6C0C6C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3875" y="1645920"/>
            <a:ext cx="4363085" cy="4968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51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Effect transition="in" filter="fade">
                                      <p:cBhvr>
                                        <p:cTn id="11" dur="500"/>
                                        <p:tgtEl>
                                          <p:spTgt spid="5">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animEffect transition="in" filter="fade">
                                      <p:cBhvr>
                                        <p:cTn id="16" dur="500"/>
                                        <p:tgtEl>
                                          <p:spTgt spid="5">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fade">
                                      <p:cBhvr>
                                        <p:cTn id="19"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DC4277-3E90-9B98-E791-8D5E89A7D798}"/>
              </a:ext>
            </a:extLst>
          </p:cNvPr>
          <p:cNvSpPr/>
          <p:nvPr/>
        </p:nvSpPr>
        <p:spPr>
          <a:xfrm>
            <a:off x="1778000" y="0"/>
            <a:ext cx="10414000" cy="11582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200"/>
              </a:spcBef>
            </a:pPr>
            <a:r>
              <a:rPr lang="en-GB" sz="2400" b="1" kern="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Types of Modern Slavery and Human Trafficking </a:t>
            </a:r>
          </a:p>
        </p:txBody>
      </p:sp>
      <p:pic>
        <p:nvPicPr>
          <p:cNvPr id="4" name="Google Shape;183;p1">
            <a:extLst>
              <a:ext uri="{FF2B5EF4-FFF2-40B4-BE49-F238E27FC236}">
                <a16:creationId xmlns:a16="http://schemas.microsoft.com/office/drawing/2014/main" id="{8C737473-740F-8DF0-2BF5-B3034750AE6B}"/>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1279" y="0"/>
            <a:ext cx="1696721" cy="1422400"/>
          </a:xfrm>
          <a:prstGeom prst="rect">
            <a:avLst/>
          </a:prstGeom>
          <a:noFill/>
          <a:ln>
            <a:noFill/>
          </a:ln>
        </p:spPr>
      </p:pic>
      <p:pic>
        <p:nvPicPr>
          <p:cNvPr id="2" name="Picture 2" descr="Premium Photo | Heap of rusty metal chain on the background">
            <a:extLst>
              <a:ext uri="{FF2B5EF4-FFF2-40B4-BE49-F238E27FC236}">
                <a16:creationId xmlns:a16="http://schemas.microsoft.com/office/drawing/2014/main" id="{504CF975-5FED-1554-3188-E1565371CCE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1158240"/>
            <a:ext cx="12192000" cy="58013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86E2DC4-758F-52E8-2D45-36C8EBF6430F}"/>
              </a:ext>
            </a:extLst>
          </p:cNvPr>
          <p:cNvSpPr txBox="1"/>
          <p:nvPr/>
        </p:nvSpPr>
        <p:spPr>
          <a:xfrm>
            <a:off x="2725420" y="3227923"/>
            <a:ext cx="6101080" cy="2954655"/>
          </a:xfrm>
          <a:prstGeom prst="rect">
            <a:avLst/>
          </a:prstGeom>
          <a:noFill/>
        </p:spPr>
        <p:txBody>
          <a:bodyPr wrap="square">
            <a:spAutoFit/>
          </a:bodyPr>
          <a:lstStyle/>
          <a:p>
            <a:r>
              <a:rPr lang="en-GB" sz="2800" b="1" dirty="0">
                <a:solidFill>
                  <a:schemeClr val="bg1"/>
                </a:solidFill>
              </a:rPr>
              <a:t>In pairs discuss what you do  think are main types of  Modern slavery and human trafficking in your country ?</a:t>
            </a:r>
          </a:p>
          <a:p>
            <a:endParaRPr lang="en-GB" sz="2800" b="1" dirty="0">
              <a:solidFill>
                <a:schemeClr val="bg1"/>
              </a:solidFill>
            </a:endParaRPr>
          </a:p>
          <a:p>
            <a:endParaRPr lang="en-GB" sz="2800" b="1" dirty="0">
              <a:solidFill>
                <a:schemeClr val="bg1"/>
              </a:solidFill>
            </a:endParaRPr>
          </a:p>
          <a:p>
            <a:endParaRPr lang="en-GB" sz="2800" b="1" dirty="0">
              <a:solidFill>
                <a:schemeClr val="bg1"/>
              </a:solidFill>
            </a:endParaRPr>
          </a:p>
          <a:p>
            <a:r>
              <a:rPr lang="en-GB" dirty="0">
                <a:solidFill>
                  <a:schemeClr val="bg1"/>
                </a:solidFill>
              </a:rPr>
              <a:t>Feedback to a plenary discussion key thoughts </a:t>
            </a:r>
          </a:p>
        </p:txBody>
      </p:sp>
    </p:spTree>
    <p:extLst>
      <p:ext uri="{BB962C8B-B14F-4D97-AF65-F5344CB8AC3E}">
        <p14:creationId xmlns:p14="http://schemas.microsoft.com/office/powerpoint/2010/main" val="1594103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DC4277-3E90-9B98-E791-8D5E89A7D798}"/>
              </a:ext>
            </a:extLst>
          </p:cNvPr>
          <p:cNvSpPr/>
          <p:nvPr/>
        </p:nvSpPr>
        <p:spPr>
          <a:xfrm>
            <a:off x="1778000" y="0"/>
            <a:ext cx="10414000" cy="11582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kern="0" dirty="0">
                <a:solidFill>
                  <a:schemeClr val="bg1"/>
                </a:solidFill>
                <a:effectLst/>
                <a:ea typeface="Times New Roman" panose="02020603050405020304" pitchFamily="18" charset="0"/>
                <a:cs typeface="Times New Roman" panose="02020603050405020304" pitchFamily="18" charset="0"/>
              </a:rPr>
              <a:t>Types of Modern Slavery and Human Trafficking </a:t>
            </a:r>
          </a:p>
          <a:p>
            <a:pPr algn="ctr"/>
            <a:endParaRPr lang="en-GB" sz="2400" dirty="0"/>
          </a:p>
        </p:txBody>
      </p:sp>
      <p:pic>
        <p:nvPicPr>
          <p:cNvPr id="4" name="Google Shape;183;p1">
            <a:extLst>
              <a:ext uri="{FF2B5EF4-FFF2-40B4-BE49-F238E27FC236}">
                <a16:creationId xmlns:a16="http://schemas.microsoft.com/office/drawing/2014/main" id="{8C737473-740F-8DF0-2BF5-B3034750AE6B}"/>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1279" y="0"/>
            <a:ext cx="1696721" cy="1422400"/>
          </a:xfrm>
          <a:prstGeom prst="rect">
            <a:avLst/>
          </a:prstGeom>
          <a:noFill/>
          <a:ln>
            <a:noFill/>
          </a:ln>
        </p:spPr>
      </p:pic>
      <p:pic>
        <p:nvPicPr>
          <p:cNvPr id="5" name="Picture 4" descr="A group of silhouettes of people&#10;&#10;Description automatically generated">
            <a:extLst>
              <a:ext uri="{FF2B5EF4-FFF2-40B4-BE49-F238E27FC236}">
                <a16:creationId xmlns:a16="http://schemas.microsoft.com/office/drawing/2014/main" id="{37CCB33F-ED29-993E-398F-ED9177097FEA}"/>
              </a:ext>
            </a:extLst>
          </p:cNvPr>
          <p:cNvPicPr/>
          <p:nvPr/>
        </p:nvPicPr>
        <p:blipFill rotWithShape="1">
          <a:blip r:embed="rId4" cstate="screen">
            <a:extLst>
              <a:ext uri="{28A0092B-C50C-407E-A947-70E740481C1C}">
                <a14:useLocalDpi xmlns:a14="http://schemas.microsoft.com/office/drawing/2010/main"/>
              </a:ext>
            </a:extLst>
          </a:blip>
          <a:srcRect/>
          <a:stretch/>
        </p:blipFill>
        <p:spPr>
          <a:xfrm>
            <a:off x="7829550" y="4287518"/>
            <a:ext cx="1964690" cy="1920240"/>
          </a:xfrm>
          <a:prstGeom prst="rect">
            <a:avLst/>
          </a:prstGeom>
          <a:ln/>
        </p:spPr>
      </p:pic>
      <p:pic>
        <p:nvPicPr>
          <p:cNvPr id="6" name="Picture 5" descr="A group of silhouettes of people&#10;&#10;Description automatically generated">
            <a:extLst>
              <a:ext uri="{FF2B5EF4-FFF2-40B4-BE49-F238E27FC236}">
                <a16:creationId xmlns:a16="http://schemas.microsoft.com/office/drawing/2014/main" id="{2AA37948-1154-364F-3ABD-29AFE69F1857}"/>
              </a:ext>
            </a:extLst>
          </p:cNvPr>
          <p:cNvPicPr/>
          <p:nvPr/>
        </p:nvPicPr>
        <p:blipFill rotWithShape="1">
          <a:blip r:embed="rId5" cstate="screen">
            <a:extLst>
              <a:ext uri="{28A0092B-C50C-407E-A947-70E740481C1C}">
                <a14:useLocalDpi xmlns:a14="http://schemas.microsoft.com/office/drawing/2010/main"/>
              </a:ext>
            </a:extLst>
          </a:blip>
          <a:srcRect/>
          <a:stretch/>
        </p:blipFill>
        <p:spPr>
          <a:xfrm>
            <a:off x="4378960" y="4311268"/>
            <a:ext cx="2090261" cy="1906589"/>
          </a:xfrm>
          <a:prstGeom prst="rect">
            <a:avLst/>
          </a:prstGeom>
          <a:ln/>
        </p:spPr>
      </p:pic>
      <p:pic>
        <p:nvPicPr>
          <p:cNvPr id="7" name="Picture 6" descr="A group of silhouettes of people&#10;&#10;Description automatically generated">
            <a:extLst>
              <a:ext uri="{FF2B5EF4-FFF2-40B4-BE49-F238E27FC236}">
                <a16:creationId xmlns:a16="http://schemas.microsoft.com/office/drawing/2014/main" id="{D4944832-59E0-19C3-2CD7-6C2204EA5A5A}"/>
              </a:ext>
            </a:extLst>
          </p:cNvPr>
          <p:cNvPicPr/>
          <p:nvPr/>
        </p:nvPicPr>
        <p:blipFill rotWithShape="1">
          <a:blip r:embed="rId6" cstate="screen">
            <a:extLst>
              <a:ext uri="{28A0092B-C50C-407E-A947-70E740481C1C}">
                <a14:useLocalDpi xmlns:a14="http://schemas.microsoft.com/office/drawing/2010/main"/>
              </a:ext>
            </a:extLst>
          </a:blip>
          <a:srcRect/>
          <a:stretch/>
        </p:blipFill>
        <p:spPr>
          <a:xfrm>
            <a:off x="755650" y="4269422"/>
            <a:ext cx="2370454" cy="1924686"/>
          </a:xfrm>
          <a:prstGeom prst="rect">
            <a:avLst/>
          </a:prstGeom>
          <a:ln/>
        </p:spPr>
      </p:pic>
      <p:pic>
        <p:nvPicPr>
          <p:cNvPr id="8" name="Picture 7" descr="A group of silhouettes of people&#10;&#10;Description automatically generated">
            <a:extLst>
              <a:ext uri="{FF2B5EF4-FFF2-40B4-BE49-F238E27FC236}">
                <a16:creationId xmlns:a16="http://schemas.microsoft.com/office/drawing/2014/main" id="{4E8AB235-8285-6403-9ED6-19C8F886D995}"/>
              </a:ext>
            </a:extLst>
          </p:cNvPr>
          <p:cNvPicPr/>
          <p:nvPr/>
        </p:nvPicPr>
        <p:blipFill rotWithShape="1">
          <a:blip r:embed="rId7" cstate="screen">
            <a:extLst>
              <a:ext uri="{28A0092B-C50C-407E-A947-70E740481C1C}">
                <a14:useLocalDpi xmlns:a14="http://schemas.microsoft.com/office/drawing/2010/main"/>
              </a:ext>
            </a:extLst>
          </a:blip>
          <a:srcRect/>
          <a:stretch/>
        </p:blipFill>
        <p:spPr>
          <a:xfrm>
            <a:off x="7829550" y="1626234"/>
            <a:ext cx="2044700" cy="1853565"/>
          </a:xfrm>
          <a:prstGeom prst="rect">
            <a:avLst/>
          </a:prstGeom>
          <a:ln/>
        </p:spPr>
      </p:pic>
      <p:pic>
        <p:nvPicPr>
          <p:cNvPr id="9" name="Picture 8" descr="A group of silhouettes of people&#10;&#10;Description automatically generated">
            <a:extLst>
              <a:ext uri="{FF2B5EF4-FFF2-40B4-BE49-F238E27FC236}">
                <a16:creationId xmlns:a16="http://schemas.microsoft.com/office/drawing/2014/main" id="{2E639BA0-3A16-D324-EDA7-4FC127147CAE}"/>
              </a:ext>
            </a:extLst>
          </p:cNvPr>
          <p:cNvPicPr/>
          <p:nvPr/>
        </p:nvPicPr>
        <p:blipFill rotWithShape="1">
          <a:blip r:embed="rId8" cstate="screen">
            <a:extLst>
              <a:ext uri="{28A0092B-C50C-407E-A947-70E740481C1C}">
                <a14:useLocalDpi xmlns:a14="http://schemas.microsoft.com/office/drawing/2010/main"/>
              </a:ext>
            </a:extLst>
          </a:blip>
          <a:srcRect/>
          <a:stretch/>
        </p:blipFill>
        <p:spPr>
          <a:xfrm>
            <a:off x="4165600" y="1626234"/>
            <a:ext cx="2090260" cy="1802765"/>
          </a:xfrm>
          <a:prstGeom prst="rect">
            <a:avLst/>
          </a:prstGeom>
          <a:ln/>
        </p:spPr>
      </p:pic>
      <p:pic>
        <p:nvPicPr>
          <p:cNvPr id="10" name="Picture 9" descr="A group of silhouettes of people&#10;&#10;Description automatically generated">
            <a:extLst>
              <a:ext uri="{FF2B5EF4-FFF2-40B4-BE49-F238E27FC236}">
                <a16:creationId xmlns:a16="http://schemas.microsoft.com/office/drawing/2014/main" id="{B838A986-FCDF-1C11-1E60-C68A5D729E35}"/>
              </a:ext>
            </a:extLst>
          </p:cNvPr>
          <p:cNvPicPr/>
          <p:nvPr/>
        </p:nvPicPr>
        <p:blipFill rotWithShape="1">
          <a:blip r:embed="rId9" cstate="screen">
            <a:extLst>
              <a:ext uri="{28A0092B-C50C-407E-A947-70E740481C1C}">
                <a14:useLocalDpi xmlns:a14="http://schemas.microsoft.com/office/drawing/2010/main"/>
              </a:ext>
            </a:extLst>
          </a:blip>
          <a:srcRect/>
          <a:stretch/>
        </p:blipFill>
        <p:spPr>
          <a:xfrm>
            <a:off x="888364" y="1626235"/>
            <a:ext cx="2237740" cy="1802765"/>
          </a:xfrm>
          <a:prstGeom prst="rect">
            <a:avLst/>
          </a:prstGeom>
          <a:ln/>
        </p:spPr>
      </p:pic>
    </p:spTree>
    <p:extLst>
      <p:ext uri="{BB962C8B-B14F-4D97-AF65-F5344CB8AC3E}">
        <p14:creationId xmlns:p14="http://schemas.microsoft.com/office/powerpoint/2010/main" val="75476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DC4277-3E90-9B98-E791-8D5E89A7D798}"/>
              </a:ext>
            </a:extLst>
          </p:cNvPr>
          <p:cNvSpPr/>
          <p:nvPr/>
        </p:nvSpPr>
        <p:spPr>
          <a:xfrm>
            <a:off x="1778000" y="0"/>
            <a:ext cx="10414000" cy="11582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200"/>
              </a:spcBef>
            </a:pPr>
            <a:r>
              <a:rPr lang="en-GB" sz="2400" b="1" kern="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Definitions of Key Terms and Types of Abuse </a:t>
            </a:r>
          </a:p>
          <a:p>
            <a:r>
              <a:rPr lang="en-GB" sz="1800" b="1"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p:txBody>
      </p:sp>
      <p:pic>
        <p:nvPicPr>
          <p:cNvPr id="4" name="Google Shape;183;p1">
            <a:extLst>
              <a:ext uri="{FF2B5EF4-FFF2-40B4-BE49-F238E27FC236}">
                <a16:creationId xmlns:a16="http://schemas.microsoft.com/office/drawing/2014/main" id="{8C737473-740F-8DF0-2BF5-B3034750AE6B}"/>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1279" y="0"/>
            <a:ext cx="1696721" cy="1422400"/>
          </a:xfrm>
          <a:prstGeom prst="rect">
            <a:avLst/>
          </a:prstGeom>
          <a:noFill/>
          <a:ln>
            <a:noFill/>
          </a:ln>
        </p:spPr>
      </p:pic>
      <p:pic>
        <p:nvPicPr>
          <p:cNvPr id="1026" name="Picture 2" descr="Cracked Glass Svg ,Broken glass svg,Cracked glass clipart vector svg ...">
            <a:extLst>
              <a:ext uri="{FF2B5EF4-FFF2-40B4-BE49-F238E27FC236}">
                <a16:creationId xmlns:a16="http://schemas.microsoft.com/office/drawing/2014/main" id="{8F9D57ED-B9D4-9041-D132-1DF9185955E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73120" y="1779300"/>
            <a:ext cx="4677728" cy="47637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B8F1D2-1450-8988-E945-2215252FEC93}"/>
              </a:ext>
            </a:extLst>
          </p:cNvPr>
          <p:cNvSpPr txBox="1"/>
          <p:nvPr/>
        </p:nvSpPr>
        <p:spPr>
          <a:xfrm>
            <a:off x="561340" y="2295723"/>
            <a:ext cx="3350260" cy="4247317"/>
          </a:xfrm>
          <a:prstGeom prst="rect">
            <a:avLst/>
          </a:prstGeom>
          <a:noFill/>
        </p:spPr>
        <p:txBody>
          <a:bodyPr wrap="square">
            <a:spAutoFit/>
          </a:bodyPr>
          <a:lstStyle/>
          <a:p>
            <a:r>
              <a:rPr lang="en-GB" sz="1800" b="1" dirty="0">
                <a:effectLst/>
                <a:latin typeface="Calibri" panose="020F0502020204030204" pitchFamily="34" charset="0"/>
                <a:ea typeface="Calibri" panose="020F0502020204030204" pitchFamily="34" charset="0"/>
              </a:rPr>
              <a:t>Child abuse</a:t>
            </a:r>
            <a:br>
              <a:rPr lang="en-GB" sz="1800" dirty="0">
                <a:effectLst/>
                <a:latin typeface="Calibri" panose="020F0502020204030204" pitchFamily="34" charset="0"/>
                <a:ea typeface="Calibri" panose="020F0502020204030204" pitchFamily="34" charset="0"/>
              </a:rPr>
            </a:br>
            <a:br>
              <a:rPr lang="en-GB" sz="1800" dirty="0">
                <a:effectLst/>
                <a:latin typeface="Calibri" panose="020F0502020204030204" pitchFamily="34" charset="0"/>
                <a:ea typeface="Calibri" panose="020F0502020204030204" pitchFamily="34" charset="0"/>
              </a:rPr>
            </a:br>
            <a:endParaRPr lang="en-GB" sz="1800" dirty="0">
              <a:effectLst/>
              <a:latin typeface="Calibri" panose="020F0502020204030204" pitchFamily="34" charset="0"/>
              <a:ea typeface="Calibri" panose="020F0502020204030204" pitchFamily="34" charset="0"/>
            </a:endParaRPr>
          </a:p>
          <a:p>
            <a:r>
              <a:rPr lang="en-GB" sz="1800" b="1" dirty="0">
                <a:effectLst/>
                <a:latin typeface="Calibri" panose="020F0502020204030204" pitchFamily="34" charset="0"/>
                <a:ea typeface="Calibri" panose="020F0502020204030204" pitchFamily="34" charset="0"/>
              </a:rPr>
              <a:t>Child neglect</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a:t>
            </a:r>
          </a:p>
          <a:p>
            <a:r>
              <a:rPr lang="en-GB" sz="1800" dirty="0">
                <a:effectLst/>
                <a:latin typeface="Calibri" panose="020F0502020204030204" pitchFamily="34" charset="0"/>
                <a:ea typeface="Calibri" panose="020F0502020204030204" pitchFamily="34" charset="0"/>
              </a:rPr>
              <a:t> </a:t>
            </a:r>
          </a:p>
          <a:p>
            <a:r>
              <a:rPr lang="en-GB" sz="1800" b="1" dirty="0">
                <a:effectLst/>
                <a:latin typeface="Calibri" panose="020F0502020204030204" pitchFamily="34" charset="0"/>
                <a:ea typeface="Calibri" panose="020F0502020204030204" pitchFamily="34" charset="0"/>
              </a:rPr>
              <a:t>Physical violence</a:t>
            </a:r>
            <a:br>
              <a:rPr lang="en-GB" sz="1800" dirty="0">
                <a:effectLst/>
                <a:latin typeface="Calibri" panose="020F0502020204030204" pitchFamily="34" charset="0"/>
                <a:ea typeface="Calibri" panose="020F0502020204030204" pitchFamily="34" charset="0"/>
              </a:rPr>
            </a:br>
            <a:br>
              <a:rPr lang="en-GB" sz="1800" dirty="0">
                <a:effectLst/>
                <a:latin typeface="Calibri" panose="020F0502020204030204" pitchFamily="34" charset="0"/>
                <a:ea typeface="Calibri" panose="020F0502020204030204" pitchFamily="34" charset="0"/>
              </a:rPr>
            </a:br>
            <a:endParaRPr lang="en-GB" sz="1800" dirty="0">
              <a:effectLst/>
              <a:latin typeface="Calibri" panose="020F0502020204030204" pitchFamily="34" charset="0"/>
              <a:ea typeface="Calibri" panose="020F0502020204030204" pitchFamily="34" charset="0"/>
            </a:endParaRPr>
          </a:p>
          <a:p>
            <a:r>
              <a:rPr lang="en-GB" sz="1800" b="1" dirty="0">
                <a:effectLst/>
                <a:latin typeface="Calibri" panose="020F0502020204030204" pitchFamily="34" charset="0"/>
                <a:ea typeface="Calibri" panose="020F0502020204030204" pitchFamily="34" charset="0"/>
              </a:rPr>
              <a:t>Psychological/emotional abuse</a:t>
            </a:r>
            <a:br>
              <a:rPr lang="en-GB" sz="1800" dirty="0">
                <a:effectLst/>
                <a:latin typeface="Calibri" panose="020F0502020204030204" pitchFamily="34" charset="0"/>
                <a:ea typeface="Calibri" panose="020F0502020204030204" pitchFamily="34" charset="0"/>
              </a:rPr>
            </a:br>
            <a:br>
              <a:rPr lang="en-GB" sz="1800" dirty="0">
                <a:effectLst/>
                <a:latin typeface="Calibri" panose="020F0502020204030204" pitchFamily="34" charset="0"/>
                <a:ea typeface="Calibri" panose="020F0502020204030204" pitchFamily="34" charset="0"/>
              </a:rPr>
            </a:br>
            <a:endParaRPr lang="en-GB" sz="1800" dirty="0">
              <a:effectLst/>
              <a:latin typeface="Calibri" panose="020F0502020204030204" pitchFamily="34" charset="0"/>
              <a:ea typeface="Calibri" panose="020F0502020204030204" pitchFamily="34" charset="0"/>
            </a:endParaRPr>
          </a:p>
          <a:p>
            <a:r>
              <a:rPr lang="en-GB" sz="1800" b="1" dirty="0">
                <a:effectLst/>
                <a:latin typeface="Calibri" panose="020F0502020204030204" pitchFamily="34" charset="0"/>
                <a:ea typeface="Calibri" panose="020F0502020204030204" pitchFamily="34" charset="0"/>
              </a:rPr>
              <a:t>Child sexual abuse</a:t>
            </a:r>
            <a:r>
              <a:rPr lang="en-GB" sz="1800" dirty="0">
                <a:effectLst/>
                <a:latin typeface="Calibri" panose="020F0502020204030204" pitchFamily="34" charset="0"/>
                <a:ea typeface="Calibri" panose="020F0502020204030204" pitchFamily="34" charset="0"/>
              </a:rPr>
              <a:t> </a:t>
            </a:r>
            <a:br>
              <a:rPr lang="en-GB" sz="1800" dirty="0">
                <a:effectLst/>
                <a:latin typeface="Calibri" panose="020F0502020204030204" pitchFamily="34" charset="0"/>
                <a:ea typeface="Calibri" panose="020F0502020204030204" pitchFamily="34" charset="0"/>
              </a:rPr>
            </a:br>
            <a:br>
              <a:rPr lang="en-GB" sz="1800" dirty="0">
                <a:effectLst/>
                <a:latin typeface="Calibri" panose="020F0502020204030204" pitchFamily="34" charset="0"/>
                <a:ea typeface="Calibri" panose="020F0502020204030204" pitchFamily="34" charset="0"/>
              </a:rPr>
            </a:br>
            <a:endParaRPr lang="en-GB" sz="1800" dirty="0">
              <a:effectLst/>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DE1F6507-7E36-5C45-277F-9428B05E1CF3}"/>
              </a:ext>
            </a:extLst>
          </p:cNvPr>
          <p:cNvSpPr txBox="1"/>
          <p:nvPr/>
        </p:nvSpPr>
        <p:spPr>
          <a:xfrm>
            <a:off x="7571740" y="2157223"/>
            <a:ext cx="4528820" cy="4524315"/>
          </a:xfrm>
          <a:prstGeom prst="rect">
            <a:avLst/>
          </a:prstGeom>
          <a:noFill/>
        </p:spPr>
        <p:txBody>
          <a:bodyPr wrap="square">
            <a:spAutoFit/>
          </a:bodyPr>
          <a:lstStyle/>
          <a:p>
            <a:r>
              <a:rPr lang="en-GB" sz="1800" b="1" dirty="0">
                <a:effectLst/>
                <a:latin typeface="Calibri" panose="020F0502020204030204" pitchFamily="34" charset="0"/>
                <a:ea typeface="Calibri" panose="020F0502020204030204" pitchFamily="34" charset="0"/>
              </a:rPr>
              <a:t>Child labour</a:t>
            </a:r>
            <a:br>
              <a:rPr lang="en-GB" sz="1800" dirty="0">
                <a:effectLst/>
                <a:latin typeface="Calibri" panose="020F0502020204030204" pitchFamily="34" charset="0"/>
                <a:ea typeface="Calibri" panose="020F0502020204030204" pitchFamily="34" charset="0"/>
              </a:rPr>
            </a:br>
            <a:br>
              <a:rPr lang="en-GB" sz="1800" dirty="0">
                <a:effectLst/>
                <a:latin typeface="Calibri" panose="020F0502020204030204" pitchFamily="34" charset="0"/>
                <a:ea typeface="Calibri" panose="020F0502020204030204" pitchFamily="34" charset="0"/>
              </a:rPr>
            </a:br>
            <a:endParaRPr lang="en-GB" sz="1800" dirty="0">
              <a:effectLst/>
              <a:latin typeface="Calibri" panose="020F0502020204030204" pitchFamily="34" charset="0"/>
              <a:ea typeface="Calibri" panose="020F0502020204030204" pitchFamily="34" charset="0"/>
            </a:endParaRPr>
          </a:p>
          <a:p>
            <a:r>
              <a:rPr lang="en-GB" sz="1800" b="1" dirty="0">
                <a:effectLst/>
                <a:latin typeface="Calibri" panose="020F0502020204030204" pitchFamily="34" charset="0"/>
                <a:ea typeface="Calibri" panose="020F0502020204030204" pitchFamily="34" charset="0"/>
              </a:rPr>
              <a:t>Gender-based violence (GBV)</a:t>
            </a:r>
            <a:br>
              <a:rPr lang="en-GB" sz="1800" dirty="0">
                <a:effectLst/>
                <a:latin typeface="Calibri" panose="020F0502020204030204" pitchFamily="34" charset="0"/>
                <a:ea typeface="Calibri" panose="020F0502020204030204" pitchFamily="34" charset="0"/>
              </a:rPr>
            </a:br>
            <a:br>
              <a:rPr lang="en-GB" sz="1800" dirty="0">
                <a:effectLst/>
                <a:latin typeface="Calibri" panose="020F0502020204030204" pitchFamily="34" charset="0"/>
                <a:ea typeface="Calibri" panose="020F0502020204030204" pitchFamily="34" charset="0"/>
              </a:rPr>
            </a:br>
            <a:endParaRPr lang="en-GB" sz="1800" dirty="0">
              <a:effectLst/>
              <a:latin typeface="Calibri" panose="020F0502020204030204" pitchFamily="34" charset="0"/>
              <a:ea typeface="Calibri" panose="020F0502020204030204" pitchFamily="34" charset="0"/>
            </a:endParaRPr>
          </a:p>
          <a:p>
            <a:r>
              <a:rPr lang="en-GB" sz="1800" b="1" dirty="0">
                <a:effectLst/>
                <a:latin typeface="Calibri" panose="020F0502020204030204" pitchFamily="34" charset="0"/>
                <a:ea typeface="Calibri" panose="020F0502020204030204" pitchFamily="34" charset="0"/>
              </a:rPr>
              <a:t>Intimate partner violence/domestic abuse</a:t>
            </a:r>
            <a:br>
              <a:rPr lang="en-GB" sz="1800" dirty="0">
                <a:effectLst/>
                <a:latin typeface="Calibri" panose="020F0502020204030204" pitchFamily="34" charset="0"/>
                <a:ea typeface="Calibri" panose="020F0502020204030204" pitchFamily="34" charset="0"/>
              </a:rPr>
            </a:br>
            <a:r>
              <a:rPr lang="en-GB" sz="1800" b="1"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b="1" dirty="0">
                <a:effectLst/>
                <a:latin typeface="Calibri" panose="020F0502020204030204" pitchFamily="34" charset="0"/>
                <a:ea typeface="Calibri" panose="020F0502020204030204" pitchFamily="34" charset="0"/>
              </a:rPr>
              <a:t>Trafficking of children</a:t>
            </a:r>
            <a:br>
              <a:rPr lang="en-GB" sz="1800" dirty="0">
                <a:effectLst/>
                <a:latin typeface="Calibri" panose="020F0502020204030204" pitchFamily="34" charset="0"/>
                <a:ea typeface="Calibri" panose="020F0502020204030204" pitchFamily="34" charset="0"/>
              </a:rPr>
            </a:br>
            <a:br>
              <a:rPr lang="en-GB" sz="1800" dirty="0">
                <a:effectLst/>
                <a:latin typeface="Calibri" panose="020F0502020204030204" pitchFamily="34" charset="0"/>
                <a:ea typeface="Calibri" panose="020F0502020204030204" pitchFamily="34" charset="0"/>
              </a:rPr>
            </a:br>
            <a:endParaRPr lang="en-GB" sz="1800" dirty="0">
              <a:effectLst/>
              <a:latin typeface="Calibri" panose="020F0502020204030204" pitchFamily="34" charset="0"/>
              <a:ea typeface="Calibri" panose="020F0502020204030204" pitchFamily="34" charset="0"/>
            </a:endParaRPr>
          </a:p>
          <a:p>
            <a:r>
              <a:rPr lang="en-GB" sz="1800" b="1" dirty="0">
                <a:effectLst/>
                <a:latin typeface="Calibri" panose="020F0502020204030204" pitchFamily="34" charset="0"/>
                <a:ea typeface="Calibri" panose="020F0502020204030204" pitchFamily="34" charset="0"/>
              </a:rPr>
              <a:t>Trafficking of adults</a:t>
            </a:r>
            <a:br>
              <a:rPr lang="en-GB" sz="1800" dirty="0">
                <a:effectLst/>
                <a:latin typeface="Calibri" panose="020F0502020204030204" pitchFamily="34" charset="0"/>
                <a:ea typeface="Calibri" panose="020F0502020204030204" pitchFamily="34" charset="0"/>
              </a:rPr>
            </a:br>
            <a:br>
              <a:rPr lang="en-GB" sz="1800" dirty="0">
                <a:effectLst/>
                <a:latin typeface="Calibri" panose="020F0502020204030204" pitchFamily="34" charset="0"/>
                <a:ea typeface="Calibri" panose="020F0502020204030204" pitchFamily="34" charset="0"/>
              </a:rPr>
            </a:br>
            <a:endParaRPr lang="en-GB" sz="1800" dirty="0">
              <a:effectLst/>
              <a:latin typeface="Calibri" panose="020F0502020204030204" pitchFamily="34" charset="0"/>
              <a:ea typeface="Calibri" panose="020F0502020204030204" pitchFamily="34" charset="0"/>
            </a:endParaRPr>
          </a:p>
          <a:p>
            <a:br>
              <a:rPr lang="en-GB" sz="1800" kern="0" dirty="0">
                <a:effectLst/>
                <a:latin typeface="Calibri" panose="020F0502020204030204" pitchFamily="34" charset="0"/>
                <a:ea typeface="Calibri" panose="020F0502020204030204" pitchFamily="34" charset="0"/>
              </a:rPr>
            </a:br>
            <a:endParaRPr lang="en-GB" dirty="0"/>
          </a:p>
        </p:txBody>
      </p:sp>
    </p:spTree>
    <p:extLst>
      <p:ext uri="{BB962C8B-B14F-4D97-AF65-F5344CB8AC3E}">
        <p14:creationId xmlns:p14="http://schemas.microsoft.com/office/powerpoint/2010/main" val="135656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500"/>
                                        <p:tgtEl>
                                          <p:spTgt spid="5">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fade">
                                      <p:cBhvr>
                                        <p:cTn id="23" dur="500"/>
                                        <p:tgtEl>
                                          <p:spTgt spid="5">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5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Effect transition="in" filter="fade">
                                      <p:cBhvr>
                                        <p:cTn id="33" dur="500"/>
                                        <p:tgtEl>
                                          <p:spTgt spid="7">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
                                            <p:txEl>
                                              <p:pRg st="2" end="2"/>
                                            </p:txEl>
                                          </p:spTgt>
                                        </p:tgtEl>
                                        <p:attrNameLst>
                                          <p:attrName>style.visibility</p:attrName>
                                        </p:attrNameLst>
                                      </p:cBhvr>
                                      <p:to>
                                        <p:strVal val="visible"/>
                                      </p:to>
                                    </p:set>
                                    <p:animEffect transition="in" filter="fade">
                                      <p:cBhvr>
                                        <p:cTn id="38" dur="500"/>
                                        <p:tgtEl>
                                          <p:spTgt spid="7">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animEffect transition="in" filter="fade">
                                      <p:cBhvr>
                                        <p:cTn id="43" dur="500"/>
                                        <p:tgtEl>
                                          <p:spTgt spid="7">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7">
                                            <p:txEl>
                                              <p:pRg st="4" end="4"/>
                                            </p:txEl>
                                          </p:spTgt>
                                        </p:tgtEl>
                                        <p:attrNameLst>
                                          <p:attrName>style.visibility</p:attrName>
                                        </p:attrNameLst>
                                      </p:cBhvr>
                                      <p:to>
                                        <p:strVal val="visible"/>
                                      </p:to>
                                    </p:set>
                                    <p:animEffect transition="in" filter="fade">
                                      <p:cBhvr>
                                        <p:cTn id="48"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DC4277-3E90-9B98-E791-8D5E89A7D798}"/>
              </a:ext>
            </a:extLst>
          </p:cNvPr>
          <p:cNvSpPr/>
          <p:nvPr/>
        </p:nvSpPr>
        <p:spPr>
          <a:xfrm>
            <a:off x="1778000" y="0"/>
            <a:ext cx="10414000" cy="11582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200"/>
              </a:spcBef>
            </a:pPr>
            <a:r>
              <a:rPr lang="en-GB" sz="2400" b="1" kern="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What are the effects of child abuse?</a:t>
            </a:r>
          </a:p>
        </p:txBody>
      </p:sp>
      <p:pic>
        <p:nvPicPr>
          <p:cNvPr id="4" name="Google Shape;183;p1">
            <a:extLst>
              <a:ext uri="{FF2B5EF4-FFF2-40B4-BE49-F238E27FC236}">
                <a16:creationId xmlns:a16="http://schemas.microsoft.com/office/drawing/2014/main" id="{8C737473-740F-8DF0-2BF5-B3034750AE6B}"/>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1279" y="0"/>
            <a:ext cx="1696721" cy="1422400"/>
          </a:xfrm>
          <a:prstGeom prst="rect">
            <a:avLst/>
          </a:prstGeom>
          <a:noFill/>
          <a:ln>
            <a:noFill/>
          </a:ln>
        </p:spPr>
      </p:pic>
      <p:pic>
        <p:nvPicPr>
          <p:cNvPr id="2" name="Picture 1" descr="A silhouette of a head with words in it&#10;&#10;Description automatically generated">
            <a:extLst>
              <a:ext uri="{FF2B5EF4-FFF2-40B4-BE49-F238E27FC236}">
                <a16:creationId xmlns:a16="http://schemas.microsoft.com/office/drawing/2014/main" id="{7950E8AB-5D16-E5CA-6667-303155C777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83760" y="1840712"/>
            <a:ext cx="3565207" cy="4031768"/>
          </a:xfrm>
          <a:prstGeom prst="rect">
            <a:avLst/>
          </a:prstGeom>
        </p:spPr>
      </p:pic>
      <p:pic>
        <p:nvPicPr>
          <p:cNvPr id="6" name="Picture 5" descr="A silhouette of a child&#10;&#10;Description automatically generated">
            <a:extLst>
              <a:ext uri="{FF2B5EF4-FFF2-40B4-BE49-F238E27FC236}">
                <a16:creationId xmlns:a16="http://schemas.microsoft.com/office/drawing/2014/main" id="{4D54B5BA-6CCD-2561-D99C-879719B36E1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97840" y="1840712"/>
            <a:ext cx="2744313" cy="4031768"/>
          </a:xfrm>
          <a:prstGeom prst="rect">
            <a:avLst/>
          </a:prstGeom>
        </p:spPr>
      </p:pic>
      <p:sp>
        <p:nvSpPr>
          <p:cNvPr id="8" name="TextBox 7">
            <a:extLst>
              <a:ext uri="{FF2B5EF4-FFF2-40B4-BE49-F238E27FC236}">
                <a16:creationId xmlns:a16="http://schemas.microsoft.com/office/drawing/2014/main" id="{8CAD0C2F-41B7-FB84-AEBF-DF06F3CE9BDA}"/>
              </a:ext>
            </a:extLst>
          </p:cNvPr>
          <p:cNvSpPr txBox="1"/>
          <p:nvPr/>
        </p:nvSpPr>
        <p:spPr>
          <a:xfrm>
            <a:off x="8811260" y="2251839"/>
            <a:ext cx="2141220" cy="2862322"/>
          </a:xfrm>
          <a:prstGeom prst="rect">
            <a:avLst/>
          </a:prstGeom>
          <a:noFill/>
        </p:spPr>
        <p:txBody>
          <a:bodyPr wrap="square">
            <a:spAutoFit/>
          </a:bodyPr>
          <a:lstStyle/>
          <a:p>
            <a:pPr marL="342900" lvl="0" indent="-342900" rtl="0">
              <a:buFont typeface="Symbol" panose="05050102010706020507" pitchFamily="18" charset="2"/>
              <a:buChar char=""/>
              <a:tabLst>
                <a:tab pos="711835" algn="l"/>
                <a:tab pos="712470" algn="l"/>
              </a:tabLst>
            </a:pPr>
            <a:r>
              <a:rPr lang="en-GB" sz="1800" dirty="0">
                <a:effectLst/>
                <a:latin typeface="Calibri" panose="020F0502020204030204" pitchFamily="34" charset="0"/>
                <a:ea typeface="Calibri" panose="020F0502020204030204" pitchFamily="34" charset="0"/>
              </a:rPr>
              <a:t>Anxiety</a:t>
            </a:r>
          </a:p>
          <a:p>
            <a:pPr marL="342900" lvl="0" indent="-342900">
              <a:buFont typeface="Symbol" panose="05050102010706020507" pitchFamily="18" charset="2"/>
              <a:buChar char=""/>
              <a:tabLst>
                <a:tab pos="711835" algn="l"/>
                <a:tab pos="712470" algn="l"/>
              </a:tabLst>
            </a:pPr>
            <a:r>
              <a:rPr lang="en-GB" sz="1800" dirty="0">
                <a:effectLst/>
                <a:latin typeface="Calibri" panose="020F0502020204030204" pitchFamily="34" charset="0"/>
                <a:ea typeface="Calibri" panose="020F0502020204030204" pitchFamily="34" charset="0"/>
              </a:rPr>
              <a:t>Lack</a:t>
            </a:r>
            <a:r>
              <a:rPr lang="en-GB" sz="1800" spc="-25" dirty="0">
                <a:effectLst/>
                <a:latin typeface="Calibri" panose="020F050202020403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of</a:t>
            </a:r>
            <a:r>
              <a:rPr lang="en-GB" sz="1800" spc="-5" dirty="0">
                <a:effectLst/>
                <a:latin typeface="Calibri" panose="020F050202020403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sleep</a:t>
            </a:r>
          </a:p>
          <a:p>
            <a:pPr marL="342900" lvl="0" indent="-342900">
              <a:buFont typeface="Symbol" panose="05050102010706020507" pitchFamily="18" charset="2"/>
              <a:buChar char=""/>
              <a:tabLst>
                <a:tab pos="711835" algn="l"/>
                <a:tab pos="712470" algn="l"/>
              </a:tabLst>
            </a:pPr>
            <a:r>
              <a:rPr lang="en-GB" sz="1800" dirty="0">
                <a:effectLst/>
                <a:latin typeface="Calibri" panose="020F0502020204030204" pitchFamily="34" charset="0"/>
                <a:ea typeface="Calibri" panose="020F0502020204030204" pitchFamily="34" charset="0"/>
              </a:rPr>
              <a:t>Depression</a:t>
            </a:r>
          </a:p>
          <a:p>
            <a:pPr marL="342900" lvl="0" indent="-342900">
              <a:buFont typeface="Symbol" panose="05050102010706020507" pitchFamily="18" charset="2"/>
              <a:buChar char=""/>
              <a:tabLst>
                <a:tab pos="711835" algn="l"/>
                <a:tab pos="712470" algn="l"/>
              </a:tabLst>
            </a:pPr>
            <a:r>
              <a:rPr lang="en-GB" sz="1800" dirty="0">
                <a:effectLst/>
                <a:latin typeface="Calibri" panose="020F0502020204030204" pitchFamily="34" charset="0"/>
                <a:ea typeface="Calibri" panose="020F0502020204030204" pitchFamily="34" charset="0"/>
              </a:rPr>
              <a:t>Headaches</a:t>
            </a:r>
          </a:p>
          <a:p>
            <a:pPr marL="342900" lvl="0" indent="-342900">
              <a:buFont typeface="Symbol" panose="05050102010706020507" pitchFamily="18" charset="2"/>
              <a:buChar char=""/>
              <a:tabLst>
                <a:tab pos="711835" algn="l"/>
                <a:tab pos="712470" algn="l"/>
              </a:tabLst>
            </a:pPr>
            <a:r>
              <a:rPr lang="en-GB" sz="1800" dirty="0">
                <a:effectLst/>
                <a:latin typeface="Calibri" panose="020F0502020204030204" pitchFamily="34" charset="0"/>
                <a:ea typeface="Calibri" panose="020F0502020204030204" pitchFamily="34" charset="0"/>
              </a:rPr>
              <a:t>Panic</a:t>
            </a:r>
            <a:r>
              <a:rPr lang="en-GB" sz="1800" spc="-15" dirty="0">
                <a:effectLst/>
                <a:latin typeface="Calibri" panose="020F050202020403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attacks</a:t>
            </a:r>
          </a:p>
          <a:p>
            <a:pPr marL="342900" lvl="0" indent="-342900">
              <a:buFont typeface="Symbol" panose="05050102010706020507" pitchFamily="18" charset="2"/>
              <a:buChar char=""/>
              <a:tabLst>
                <a:tab pos="711835" algn="l"/>
                <a:tab pos="712470" algn="l"/>
              </a:tabLst>
            </a:pPr>
            <a:r>
              <a:rPr lang="en-GB" sz="1800" dirty="0">
                <a:effectLst/>
                <a:latin typeface="Calibri" panose="020F0502020204030204" pitchFamily="34" charset="0"/>
                <a:ea typeface="Calibri" panose="020F0502020204030204" pitchFamily="34" charset="0"/>
              </a:rPr>
              <a:t>Self</a:t>
            </a:r>
            <a:r>
              <a:rPr lang="en-GB" sz="1800" spc="-10" dirty="0">
                <a:effectLst/>
                <a:latin typeface="Calibri" panose="020F0502020204030204" pitchFamily="34" charset="0"/>
                <a:ea typeface="Calibri" panose="020F0502020204030204" pitchFamily="34" charset="0"/>
              </a:rPr>
              <a:t>-</a:t>
            </a:r>
            <a:r>
              <a:rPr lang="en-GB" sz="1800" dirty="0">
                <a:effectLst/>
                <a:latin typeface="Calibri" panose="020F0502020204030204" pitchFamily="34" charset="0"/>
                <a:ea typeface="Calibri" panose="020F0502020204030204" pitchFamily="34" charset="0"/>
              </a:rPr>
              <a:t>harm</a:t>
            </a:r>
          </a:p>
          <a:p>
            <a:pPr marL="342900" lvl="0" indent="-342900">
              <a:buFont typeface="Symbol" panose="05050102010706020507" pitchFamily="18" charset="2"/>
              <a:buChar char=""/>
              <a:tabLst>
                <a:tab pos="711835" algn="l"/>
                <a:tab pos="712470" algn="l"/>
              </a:tabLst>
            </a:pPr>
            <a:r>
              <a:rPr lang="en-GB" sz="1800" dirty="0">
                <a:effectLst/>
                <a:latin typeface="Calibri" panose="020F0502020204030204" pitchFamily="34" charset="0"/>
                <a:ea typeface="Calibri" panose="020F0502020204030204" pitchFamily="34" charset="0"/>
              </a:rPr>
              <a:t>Fearful</a:t>
            </a:r>
          </a:p>
          <a:p>
            <a:pPr marL="342900" lvl="0" indent="-342900">
              <a:spcBef>
                <a:spcPts val="10"/>
              </a:spcBef>
              <a:spcAft>
                <a:spcPts val="0"/>
              </a:spcAft>
              <a:buFont typeface="Symbol" panose="05050102010706020507" pitchFamily="18" charset="2"/>
              <a:buChar char=""/>
              <a:tabLst>
                <a:tab pos="711835" algn="l"/>
                <a:tab pos="712470" algn="l"/>
              </a:tabLst>
            </a:pPr>
            <a:r>
              <a:rPr lang="en-GB" sz="1800" dirty="0">
                <a:effectLst/>
                <a:latin typeface="Calibri" panose="020F0502020204030204" pitchFamily="34" charset="0"/>
                <a:ea typeface="Calibri" panose="020F0502020204030204" pitchFamily="34" charset="0"/>
              </a:rPr>
              <a:t>Withdrawn</a:t>
            </a:r>
          </a:p>
          <a:p>
            <a:pPr marL="342900" lvl="0" indent="-342900">
              <a:buFont typeface="Symbol" panose="05050102010706020507" pitchFamily="18" charset="2"/>
              <a:buChar char=""/>
              <a:tabLst>
                <a:tab pos="711835" algn="l"/>
                <a:tab pos="712470" algn="l"/>
              </a:tabLst>
            </a:pPr>
            <a:r>
              <a:rPr lang="en-GB" sz="1800" dirty="0">
                <a:effectLst/>
                <a:latin typeface="Calibri" panose="020F0502020204030204" pitchFamily="34" charset="0"/>
                <a:ea typeface="Calibri" panose="020F0502020204030204" pitchFamily="34" charset="0"/>
              </a:rPr>
              <a:t>Poor</a:t>
            </a:r>
            <a:r>
              <a:rPr lang="en-GB" sz="1800" spc="-20" dirty="0">
                <a:effectLst/>
                <a:latin typeface="Calibri" panose="020F050202020403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health</a:t>
            </a:r>
          </a:p>
          <a:p>
            <a:pPr marL="342900" lvl="0" indent="-342900">
              <a:buFont typeface="Symbol" panose="05050102010706020507" pitchFamily="18" charset="2"/>
              <a:buChar char=""/>
              <a:tabLst>
                <a:tab pos="711835" algn="l"/>
                <a:tab pos="712470" algn="l"/>
              </a:tabLst>
            </a:pPr>
            <a:r>
              <a:rPr lang="en-GB" sz="1800" dirty="0">
                <a:effectLst/>
                <a:latin typeface="Calibri" panose="020F0502020204030204" pitchFamily="34" charset="0"/>
                <a:ea typeface="Calibri" panose="020F0502020204030204" pitchFamily="34" charset="0"/>
              </a:rPr>
              <a:t>Poor</a:t>
            </a:r>
            <a:r>
              <a:rPr lang="en-GB" sz="1800" spc="-15" dirty="0">
                <a:effectLst/>
                <a:latin typeface="Calibri" panose="020F050202020403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nutrition.</a:t>
            </a:r>
          </a:p>
        </p:txBody>
      </p:sp>
    </p:spTree>
    <p:extLst>
      <p:ext uri="{BB962C8B-B14F-4D97-AF65-F5344CB8AC3E}">
        <p14:creationId xmlns:p14="http://schemas.microsoft.com/office/powerpoint/2010/main" val="93179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DC4277-3E90-9B98-E791-8D5E89A7D798}"/>
              </a:ext>
            </a:extLst>
          </p:cNvPr>
          <p:cNvSpPr/>
          <p:nvPr/>
        </p:nvSpPr>
        <p:spPr>
          <a:xfrm>
            <a:off x="1778000" y="0"/>
            <a:ext cx="10414000" cy="11582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200"/>
              </a:spcBef>
            </a:pPr>
            <a:r>
              <a:rPr lang="en-GB" sz="3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What</a:t>
            </a:r>
            <a:r>
              <a:rPr lang="en-GB" sz="3600" b="1" spc="-1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3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Children</a:t>
            </a:r>
            <a:r>
              <a:rPr lang="en-GB" sz="3600" b="1" spc="-1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3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Might</a:t>
            </a:r>
            <a:r>
              <a:rPr lang="en-GB" sz="3600" b="1" spc="-5"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3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Feel</a:t>
            </a:r>
            <a:endParaRPr lang="en-GB" sz="2400" b="1"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p>
            <a:pPr algn="ctr">
              <a:spcBef>
                <a:spcPts val="1200"/>
              </a:spcBef>
            </a:pPr>
            <a:endParaRPr lang="en-GB" sz="2400" b="1" kern="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Google Shape;183;p1">
            <a:extLst>
              <a:ext uri="{FF2B5EF4-FFF2-40B4-BE49-F238E27FC236}">
                <a16:creationId xmlns:a16="http://schemas.microsoft.com/office/drawing/2014/main" id="{8C737473-740F-8DF0-2BF5-B3034750AE6B}"/>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1279" y="0"/>
            <a:ext cx="1696721" cy="1422400"/>
          </a:xfrm>
          <a:prstGeom prst="rect">
            <a:avLst/>
          </a:prstGeom>
          <a:noFill/>
          <a:ln>
            <a:noFill/>
          </a:ln>
        </p:spPr>
      </p:pic>
      <p:sp>
        <p:nvSpPr>
          <p:cNvPr id="7" name="TextBox 6">
            <a:extLst>
              <a:ext uri="{FF2B5EF4-FFF2-40B4-BE49-F238E27FC236}">
                <a16:creationId xmlns:a16="http://schemas.microsoft.com/office/drawing/2014/main" id="{0B092B9D-F1D3-E6EA-4F72-50B356565D3D}"/>
              </a:ext>
            </a:extLst>
          </p:cNvPr>
          <p:cNvSpPr txBox="1"/>
          <p:nvPr/>
        </p:nvSpPr>
        <p:spPr>
          <a:xfrm>
            <a:off x="5659120" y="2333248"/>
            <a:ext cx="6101080" cy="2492990"/>
          </a:xfrm>
          <a:prstGeom prst="rect">
            <a:avLst/>
          </a:prstGeom>
          <a:noFill/>
        </p:spPr>
        <p:txBody>
          <a:bodyPr wrap="square">
            <a:spAutoFit/>
          </a:bodyPr>
          <a:lstStyle/>
          <a:p>
            <a:r>
              <a:rPr lang="en-GB" sz="1200" dirty="0">
                <a:effectLst/>
                <a:latin typeface="Calibri" panose="020F0502020204030204" pitchFamily="34" charset="0"/>
                <a:ea typeface="Calibri" panose="020F0502020204030204" pitchFamily="34" charset="0"/>
              </a:rPr>
              <a:t> </a:t>
            </a:r>
            <a:endParaRPr lang="en-GB" sz="2000" dirty="0">
              <a:effectLst/>
              <a:latin typeface="Calibri" panose="020F0502020204030204" pitchFamily="34" charset="0"/>
              <a:ea typeface="Calibri" panose="020F0502020204030204" pitchFamily="34" charset="0"/>
            </a:endParaRPr>
          </a:p>
          <a:p>
            <a:pPr marL="742950" lvl="1" indent="-285750">
              <a:spcBef>
                <a:spcPts val="5"/>
              </a:spcBef>
              <a:spcAft>
                <a:spcPts val="0"/>
              </a:spcAft>
              <a:buFont typeface="Symbol" panose="05050102010706020507" pitchFamily="18" charset="2"/>
              <a:buChar char=""/>
              <a:tabLst>
                <a:tab pos="711835" algn="l"/>
                <a:tab pos="712470" algn="l"/>
              </a:tabLst>
            </a:pPr>
            <a:r>
              <a:rPr lang="en-GB" sz="2000" dirty="0">
                <a:effectLst/>
                <a:latin typeface="Calibri" panose="020F0502020204030204" pitchFamily="34" charset="0"/>
                <a:ea typeface="Calibri" panose="020F0502020204030204" pitchFamily="34" charset="0"/>
              </a:rPr>
              <a:t>Don’t</a:t>
            </a:r>
            <a:r>
              <a:rPr lang="en-GB" sz="2000" spc="-20" dirty="0">
                <a:effectLst/>
                <a:latin typeface="Calibri" panose="020F0502020204030204" pitchFamily="34" charset="0"/>
                <a:ea typeface="Calibri" panose="020F0502020204030204" pitchFamily="34" charset="0"/>
              </a:rPr>
              <a:t> </a:t>
            </a:r>
            <a:r>
              <a:rPr lang="en-GB" sz="2000" dirty="0">
                <a:effectLst/>
                <a:latin typeface="Calibri" panose="020F0502020204030204" pitchFamily="34" charset="0"/>
                <a:ea typeface="Calibri" panose="020F0502020204030204" pitchFamily="34" charset="0"/>
              </a:rPr>
              <a:t>understand</a:t>
            </a:r>
            <a:r>
              <a:rPr lang="en-GB" sz="2000" spc="-20" dirty="0">
                <a:effectLst/>
                <a:latin typeface="Calibri" panose="020F0502020204030204" pitchFamily="34" charset="0"/>
                <a:ea typeface="Calibri" panose="020F0502020204030204" pitchFamily="34" charset="0"/>
              </a:rPr>
              <a:t> </a:t>
            </a:r>
            <a:r>
              <a:rPr lang="en-GB" sz="2000" dirty="0">
                <a:effectLst/>
                <a:latin typeface="Calibri" panose="020F0502020204030204" pitchFamily="34" charset="0"/>
                <a:ea typeface="Calibri" panose="020F0502020204030204" pitchFamily="34" charset="0"/>
              </a:rPr>
              <a:t>that</a:t>
            </a:r>
            <a:r>
              <a:rPr lang="en-GB" sz="2000" spc="-20" dirty="0">
                <a:effectLst/>
                <a:latin typeface="Calibri" panose="020F0502020204030204" pitchFamily="34" charset="0"/>
                <a:ea typeface="Calibri" panose="020F0502020204030204" pitchFamily="34" charset="0"/>
              </a:rPr>
              <a:t> </a:t>
            </a:r>
            <a:r>
              <a:rPr lang="en-GB" sz="2000" dirty="0">
                <a:effectLst/>
                <a:latin typeface="Calibri" panose="020F0502020204030204" pitchFamily="34" charset="0"/>
                <a:ea typeface="Calibri" panose="020F0502020204030204" pitchFamily="34" charset="0"/>
              </a:rPr>
              <a:t>they</a:t>
            </a:r>
            <a:r>
              <a:rPr lang="en-GB" sz="2000" spc="-15" dirty="0">
                <a:effectLst/>
                <a:latin typeface="Calibri" panose="020F0502020204030204" pitchFamily="34" charset="0"/>
                <a:ea typeface="Calibri" panose="020F0502020204030204" pitchFamily="34" charset="0"/>
              </a:rPr>
              <a:t> </a:t>
            </a:r>
            <a:r>
              <a:rPr lang="en-GB" sz="2000" dirty="0">
                <a:effectLst/>
                <a:latin typeface="Calibri" panose="020F0502020204030204" pitchFamily="34" charset="0"/>
                <a:ea typeface="Calibri" panose="020F0502020204030204" pitchFamily="34" charset="0"/>
              </a:rPr>
              <a:t>have</a:t>
            </a:r>
            <a:r>
              <a:rPr lang="en-GB" sz="2000" spc="-25" dirty="0">
                <a:effectLst/>
                <a:latin typeface="Calibri" panose="020F0502020204030204" pitchFamily="34" charset="0"/>
                <a:ea typeface="Calibri" panose="020F0502020204030204" pitchFamily="34" charset="0"/>
              </a:rPr>
              <a:t> </a:t>
            </a:r>
            <a:r>
              <a:rPr lang="en-GB" sz="2000" dirty="0">
                <a:effectLst/>
                <a:latin typeface="Calibri" panose="020F0502020204030204" pitchFamily="34" charset="0"/>
                <a:ea typeface="Calibri" panose="020F0502020204030204" pitchFamily="34" charset="0"/>
              </a:rPr>
              <a:t>been</a:t>
            </a:r>
            <a:r>
              <a:rPr lang="en-GB" sz="2000" spc="-10" dirty="0">
                <a:effectLst/>
                <a:latin typeface="Calibri" panose="020F0502020204030204" pitchFamily="34" charset="0"/>
                <a:ea typeface="Calibri" panose="020F0502020204030204" pitchFamily="34" charset="0"/>
              </a:rPr>
              <a:t> </a:t>
            </a:r>
            <a:r>
              <a:rPr lang="en-GB" sz="2000" dirty="0">
                <a:effectLst/>
                <a:latin typeface="Calibri" panose="020F0502020204030204" pitchFamily="34" charset="0"/>
                <a:ea typeface="Calibri" panose="020F0502020204030204" pitchFamily="34" charset="0"/>
              </a:rPr>
              <a:t>abused</a:t>
            </a:r>
          </a:p>
          <a:p>
            <a:pPr marL="742950" lvl="1" indent="-285750">
              <a:buFont typeface="Symbol" panose="05050102010706020507" pitchFamily="18" charset="2"/>
              <a:buChar char=""/>
              <a:tabLst>
                <a:tab pos="711835" algn="l"/>
                <a:tab pos="712470" algn="l"/>
              </a:tabLst>
            </a:pPr>
            <a:r>
              <a:rPr lang="en-GB" sz="2000" dirty="0">
                <a:effectLst/>
                <a:latin typeface="Calibri" panose="020F0502020204030204" pitchFamily="34" charset="0"/>
                <a:ea typeface="Calibri" panose="020F0502020204030204" pitchFamily="34" charset="0"/>
              </a:rPr>
              <a:t>Believe</a:t>
            </a:r>
            <a:r>
              <a:rPr lang="en-GB" sz="2000" spc="-15" dirty="0">
                <a:effectLst/>
                <a:latin typeface="Calibri" panose="020F0502020204030204" pitchFamily="34" charset="0"/>
                <a:ea typeface="Calibri" panose="020F0502020204030204" pitchFamily="34" charset="0"/>
              </a:rPr>
              <a:t> </a:t>
            </a:r>
            <a:r>
              <a:rPr lang="en-GB" sz="2000" dirty="0">
                <a:effectLst/>
                <a:latin typeface="Calibri" panose="020F0502020204030204" pitchFamily="34" charset="0"/>
                <a:ea typeface="Calibri" panose="020F0502020204030204" pitchFamily="34" charset="0"/>
              </a:rPr>
              <a:t>they</a:t>
            </a:r>
            <a:r>
              <a:rPr lang="en-GB" sz="2000" spc="-10" dirty="0">
                <a:effectLst/>
                <a:latin typeface="Calibri" panose="020F0502020204030204" pitchFamily="34" charset="0"/>
                <a:ea typeface="Calibri" panose="020F0502020204030204" pitchFamily="34" charset="0"/>
              </a:rPr>
              <a:t> </a:t>
            </a:r>
            <a:r>
              <a:rPr lang="en-GB" sz="2000" dirty="0">
                <a:effectLst/>
                <a:latin typeface="Calibri" panose="020F0502020204030204" pitchFamily="34" charset="0"/>
                <a:ea typeface="Calibri" panose="020F0502020204030204" pitchFamily="34" charset="0"/>
              </a:rPr>
              <a:t>are</a:t>
            </a:r>
            <a:r>
              <a:rPr lang="en-GB" sz="2000" spc="-20" dirty="0">
                <a:effectLst/>
                <a:latin typeface="Calibri" panose="020F0502020204030204" pitchFamily="34" charset="0"/>
                <a:ea typeface="Calibri" panose="020F0502020204030204" pitchFamily="34" charset="0"/>
              </a:rPr>
              <a:t> </a:t>
            </a:r>
            <a:r>
              <a:rPr lang="en-GB" sz="2000" dirty="0">
                <a:effectLst/>
                <a:latin typeface="Calibri" panose="020F0502020204030204" pitchFamily="34" charset="0"/>
                <a:ea typeface="Calibri" panose="020F0502020204030204" pitchFamily="34" charset="0"/>
              </a:rPr>
              <a:t>in</a:t>
            </a:r>
            <a:r>
              <a:rPr lang="en-GB" sz="2000" spc="-15" dirty="0">
                <a:effectLst/>
                <a:latin typeface="Calibri" panose="020F0502020204030204" pitchFamily="34" charset="0"/>
                <a:ea typeface="Calibri" panose="020F0502020204030204" pitchFamily="34" charset="0"/>
              </a:rPr>
              <a:t> a </a:t>
            </a:r>
            <a:r>
              <a:rPr lang="en-GB" sz="2000" dirty="0">
                <a:effectLst/>
                <a:latin typeface="Calibri" panose="020F0502020204030204" pitchFamily="34" charset="0"/>
                <a:ea typeface="Calibri" panose="020F0502020204030204" pitchFamily="34" charset="0"/>
              </a:rPr>
              <a:t>relationship</a:t>
            </a:r>
            <a:r>
              <a:rPr lang="en-GB" sz="2000" spc="-5" dirty="0">
                <a:effectLst/>
                <a:latin typeface="Calibri" panose="020F0502020204030204" pitchFamily="34" charset="0"/>
                <a:ea typeface="Calibri" panose="020F0502020204030204" pitchFamily="34" charset="0"/>
              </a:rPr>
              <a:t> </a:t>
            </a:r>
            <a:r>
              <a:rPr lang="en-GB" sz="2000" dirty="0">
                <a:effectLst/>
                <a:latin typeface="Calibri" panose="020F0502020204030204" pitchFamily="34" charset="0"/>
                <a:ea typeface="Calibri" panose="020F0502020204030204" pitchFamily="34" charset="0"/>
              </a:rPr>
              <a:t>with</a:t>
            </a:r>
            <a:r>
              <a:rPr lang="en-GB" sz="2000" spc="-20" dirty="0">
                <a:effectLst/>
                <a:latin typeface="Calibri" panose="020F0502020204030204" pitchFamily="34" charset="0"/>
                <a:ea typeface="Calibri" panose="020F0502020204030204" pitchFamily="34" charset="0"/>
              </a:rPr>
              <a:t> </a:t>
            </a:r>
            <a:r>
              <a:rPr lang="en-GB" sz="2000" dirty="0">
                <a:effectLst/>
                <a:latin typeface="Calibri" panose="020F0502020204030204" pitchFamily="34" charset="0"/>
                <a:ea typeface="Calibri" panose="020F0502020204030204" pitchFamily="34" charset="0"/>
              </a:rPr>
              <a:t>their</a:t>
            </a:r>
            <a:r>
              <a:rPr lang="en-GB" sz="2000" spc="-15" dirty="0">
                <a:effectLst/>
                <a:latin typeface="Calibri" panose="020F0502020204030204" pitchFamily="34" charset="0"/>
                <a:ea typeface="Calibri" panose="020F0502020204030204" pitchFamily="34" charset="0"/>
              </a:rPr>
              <a:t> </a:t>
            </a:r>
            <a:r>
              <a:rPr lang="en-GB" sz="2000" dirty="0">
                <a:effectLst/>
                <a:latin typeface="Calibri" panose="020F0502020204030204" pitchFamily="34" charset="0"/>
                <a:ea typeface="Calibri" panose="020F0502020204030204" pitchFamily="34" charset="0"/>
              </a:rPr>
              <a:t>abuser</a:t>
            </a:r>
          </a:p>
          <a:p>
            <a:pPr marL="742950" lvl="1" indent="-285750">
              <a:buFont typeface="Symbol" panose="05050102010706020507" pitchFamily="18" charset="2"/>
              <a:buChar char=""/>
              <a:tabLst>
                <a:tab pos="711835" algn="l"/>
                <a:tab pos="712470" algn="l"/>
              </a:tabLst>
            </a:pPr>
            <a:r>
              <a:rPr lang="en-GB" sz="2000" dirty="0">
                <a:effectLst/>
                <a:latin typeface="Calibri" panose="020F0502020204030204" pitchFamily="34" charset="0"/>
                <a:ea typeface="Calibri" panose="020F0502020204030204" pitchFamily="34" charset="0"/>
              </a:rPr>
              <a:t>Feel</a:t>
            </a:r>
            <a:r>
              <a:rPr lang="en-GB" sz="2000" spc="-5" dirty="0">
                <a:effectLst/>
                <a:latin typeface="Calibri" panose="020F0502020204030204" pitchFamily="34" charset="0"/>
                <a:ea typeface="Calibri" panose="020F0502020204030204" pitchFamily="34" charset="0"/>
              </a:rPr>
              <a:t> </a:t>
            </a:r>
            <a:r>
              <a:rPr lang="en-GB" sz="2000" dirty="0">
                <a:effectLst/>
                <a:latin typeface="Calibri" panose="020F0502020204030204" pitchFamily="34" charset="0"/>
                <a:ea typeface="Calibri" panose="020F0502020204030204" pitchFamily="34" charset="0"/>
              </a:rPr>
              <a:t>guilty</a:t>
            </a:r>
            <a:r>
              <a:rPr lang="en-GB" sz="2000" spc="-10" dirty="0">
                <a:effectLst/>
                <a:latin typeface="Calibri" panose="020F0502020204030204" pitchFamily="34" charset="0"/>
                <a:ea typeface="Calibri" panose="020F0502020204030204" pitchFamily="34" charset="0"/>
              </a:rPr>
              <a:t> </a:t>
            </a:r>
            <a:r>
              <a:rPr lang="en-GB" sz="2000" dirty="0">
                <a:effectLst/>
                <a:latin typeface="Calibri" panose="020F0502020204030204" pitchFamily="34" charset="0"/>
                <a:ea typeface="Calibri" panose="020F0502020204030204" pitchFamily="34" charset="0"/>
              </a:rPr>
              <a:t>and</a:t>
            </a:r>
            <a:r>
              <a:rPr lang="en-GB" sz="2000" spc="-15" dirty="0">
                <a:effectLst/>
                <a:latin typeface="Calibri" panose="020F0502020204030204" pitchFamily="34" charset="0"/>
                <a:ea typeface="Calibri" panose="020F0502020204030204" pitchFamily="34" charset="0"/>
              </a:rPr>
              <a:t> </a:t>
            </a:r>
            <a:r>
              <a:rPr lang="en-GB" sz="2000" dirty="0">
                <a:effectLst/>
                <a:latin typeface="Calibri" panose="020F0502020204030204" pitchFamily="34" charset="0"/>
                <a:ea typeface="Calibri" panose="020F0502020204030204" pitchFamily="34" charset="0"/>
              </a:rPr>
              <a:t>ashamed</a:t>
            </a:r>
            <a:r>
              <a:rPr lang="en-GB" sz="2000" spc="-15" dirty="0">
                <a:effectLst/>
                <a:latin typeface="Calibri" panose="020F0502020204030204" pitchFamily="34" charset="0"/>
                <a:ea typeface="Calibri" panose="020F0502020204030204" pitchFamily="34" charset="0"/>
              </a:rPr>
              <a:t> </a:t>
            </a:r>
            <a:r>
              <a:rPr lang="en-GB" sz="2000" dirty="0">
                <a:effectLst/>
                <a:latin typeface="Calibri" panose="020F0502020204030204" pitchFamily="34" charset="0"/>
                <a:ea typeface="Calibri" panose="020F0502020204030204" pitchFamily="34" charset="0"/>
              </a:rPr>
              <a:t>about</a:t>
            </a:r>
            <a:r>
              <a:rPr lang="en-GB" sz="2000" spc="-15" dirty="0">
                <a:effectLst/>
                <a:latin typeface="Calibri" panose="020F0502020204030204" pitchFamily="34" charset="0"/>
                <a:ea typeface="Calibri" panose="020F0502020204030204" pitchFamily="34" charset="0"/>
              </a:rPr>
              <a:t> </a:t>
            </a:r>
            <a:r>
              <a:rPr lang="en-GB" sz="2000" dirty="0">
                <a:effectLst/>
                <a:latin typeface="Calibri" panose="020F0502020204030204" pitchFamily="34" charset="0"/>
                <a:ea typeface="Calibri" panose="020F0502020204030204" pitchFamily="34" charset="0"/>
              </a:rPr>
              <a:t>their</a:t>
            </a:r>
            <a:r>
              <a:rPr lang="en-GB" sz="2000" spc="-5" dirty="0">
                <a:effectLst/>
                <a:latin typeface="Calibri" panose="020F0502020204030204" pitchFamily="34" charset="0"/>
                <a:ea typeface="Calibri" panose="020F0502020204030204" pitchFamily="34" charset="0"/>
              </a:rPr>
              <a:t> </a:t>
            </a:r>
            <a:r>
              <a:rPr lang="en-GB" sz="2000" dirty="0">
                <a:effectLst/>
                <a:latin typeface="Calibri" panose="020F0502020204030204" pitchFamily="34" charset="0"/>
                <a:ea typeface="Calibri" panose="020F0502020204030204" pitchFamily="34" charset="0"/>
              </a:rPr>
              <a:t>abuse</a:t>
            </a:r>
          </a:p>
          <a:p>
            <a:pPr marL="742950" lvl="1" indent="-285750">
              <a:buFont typeface="Symbol" panose="05050102010706020507" pitchFamily="18" charset="2"/>
              <a:buChar char=""/>
              <a:tabLst>
                <a:tab pos="711835" algn="l"/>
                <a:tab pos="712470" algn="l"/>
              </a:tabLst>
            </a:pPr>
            <a:r>
              <a:rPr lang="en-GB" sz="2000" dirty="0">
                <a:effectLst/>
                <a:latin typeface="Calibri" panose="020F0502020204030204" pitchFamily="34" charset="0"/>
                <a:ea typeface="Calibri" panose="020F0502020204030204" pitchFamily="34" charset="0"/>
              </a:rPr>
              <a:t>Feel they</a:t>
            </a:r>
            <a:r>
              <a:rPr lang="en-GB" sz="2000" spc="-15" dirty="0">
                <a:effectLst/>
                <a:latin typeface="Calibri" panose="020F0502020204030204" pitchFamily="34" charset="0"/>
                <a:ea typeface="Calibri" panose="020F0502020204030204" pitchFamily="34" charset="0"/>
              </a:rPr>
              <a:t> </a:t>
            </a:r>
            <a:r>
              <a:rPr lang="en-GB" sz="2000" dirty="0">
                <a:effectLst/>
                <a:latin typeface="Calibri" panose="020F0502020204030204" pitchFamily="34" charset="0"/>
                <a:ea typeface="Calibri" panose="020F0502020204030204" pitchFamily="34" charset="0"/>
              </a:rPr>
              <a:t>have</a:t>
            </a:r>
            <a:r>
              <a:rPr lang="en-GB" sz="2000" spc="-15" dirty="0">
                <a:effectLst/>
                <a:latin typeface="Calibri" panose="020F0502020204030204" pitchFamily="34" charset="0"/>
                <a:ea typeface="Calibri" panose="020F0502020204030204" pitchFamily="34" charset="0"/>
              </a:rPr>
              <a:t> </a:t>
            </a:r>
            <a:r>
              <a:rPr lang="en-GB" sz="2000" dirty="0">
                <a:effectLst/>
                <a:latin typeface="Calibri" panose="020F0502020204030204" pitchFamily="34" charset="0"/>
                <a:ea typeface="Calibri" panose="020F0502020204030204" pitchFamily="34" charset="0"/>
              </a:rPr>
              <a:t>played</a:t>
            </a:r>
            <a:r>
              <a:rPr lang="en-GB" sz="2000" spc="-5" dirty="0">
                <a:effectLst/>
                <a:latin typeface="Calibri" panose="020F0502020204030204" pitchFamily="34" charset="0"/>
                <a:ea typeface="Calibri" panose="020F0502020204030204" pitchFamily="34" charset="0"/>
              </a:rPr>
              <a:t> </a:t>
            </a:r>
            <a:r>
              <a:rPr lang="en-GB" sz="2000" dirty="0">
                <a:effectLst/>
                <a:latin typeface="Calibri" panose="020F0502020204030204" pitchFamily="34" charset="0"/>
                <a:ea typeface="Calibri" panose="020F0502020204030204" pitchFamily="34" charset="0"/>
              </a:rPr>
              <a:t>a</a:t>
            </a:r>
            <a:r>
              <a:rPr lang="en-GB" sz="2000" spc="-15" dirty="0">
                <a:effectLst/>
                <a:latin typeface="Calibri" panose="020F0502020204030204" pitchFamily="34" charset="0"/>
                <a:ea typeface="Calibri" panose="020F0502020204030204" pitchFamily="34" charset="0"/>
              </a:rPr>
              <a:t> </a:t>
            </a:r>
            <a:r>
              <a:rPr lang="en-GB" sz="2000" dirty="0">
                <a:effectLst/>
                <a:latin typeface="Calibri" panose="020F0502020204030204" pitchFamily="34" charset="0"/>
                <a:ea typeface="Calibri" panose="020F0502020204030204" pitchFamily="34" charset="0"/>
              </a:rPr>
              <a:t>part</a:t>
            </a:r>
            <a:r>
              <a:rPr lang="en-GB" sz="2000" spc="-10" dirty="0">
                <a:effectLst/>
                <a:latin typeface="Calibri" panose="020F0502020204030204" pitchFamily="34" charset="0"/>
                <a:ea typeface="Calibri" panose="020F0502020204030204" pitchFamily="34" charset="0"/>
              </a:rPr>
              <a:t> </a:t>
            </a:r>
            <a:r>
              <a:rPr lang="en-GB" sz="2000" dirty="0">
                <a:effectLst/>
                <a:latin typeface="Calibri" panose="020F0502020204030204" pitchFamily="34" charset="0"/>
                <a:ea typeface="Calibri" panose="020F0502020204030204" pitchFamily="34" charset="0"/>
              </a:rPr>
              <a:t>in</a:t>
            </a:r>
            <a:r>
              <a:rPr lang="en-GB" sz="2000" spc="-5" dirty="0">
                <a:effectLst/>
                <a:latin typeface="Calibri" panose="020F0502020204030204" pitchFamily="34" charset="0"/>
                <a:ea typeface="Calibri" panose="020F0502020204030204" pitchFamily="34" charset="0"/>
              </a:rPr>
              <a:t> </a:t>
            </a:r>
            <a:r>
              <a:rPr lang="en-GB" sz="2000" dirty="0">
                <a:effectLst/>
                <a:latin typeface="Calibri" panose="020F0502020204030204" pitchFamily="34" charset="0"/>
                <a:ea typeface="Calibri" panose="020F0502020204030204" pitchFamily="34" charset="0"/>
              </a:rPr>
              <a:t>the abuse</a:t>
            </a:r>
            <a:r>
              <a:rPr lang="en-GB" sz="2000" spc="-15" dirty="0">
                <a:effectLst/>
                <a:latin typeface="Calibri" panose="020F0502020204030204" pitchFamily="34" charset="0"/>
                <a:ea typeface="Calibri" panose="020F0502020204030204" pitchFamily="34" charset="0"/>
              </a:rPr>
              <a:t> </a:t>
            </a:r>
            <a:r>
              <a:rPr lang="en-GB" sz="2000" dirty="0">
                <a:effectLst/>
                <a:latin typeface="Calibri" panose="020F0502020204030204" pitchFamily="34" charset="0"/>
                <a:ea typeface="Calibri" panose="020F0502020204030204" pitchFamily="34" charset="0"/>
              </a:rPr>
              <a:t>or</a:t>
            </a:r>
            <a:r>
              <a:rPr lang="en-GB" sz="2000" spc="-15" dirty="0">
                <a:effectLst/>
                <a:latin typeface="Calibri" panose="020F0502020204030204" pitchFamily="34" charset="0"/>
                <a:ea typeface="Calibri" panose="020F0502020204030204" pitchFamily="34" charset="0"/>
              </a:rPr>
              <a:t> </a:t>
            </a:r>
            <a:r>
              <a:rPr lang="en-GB" sz="2000" dirty="0">
                <a:effectLst/>
                <a:latin typeface="Calibri" panose="020F0502020204030204" pitchFamily="34" charset="0"/>
                <a:ea typeface="Calibri" panose="020F0502020204030204" pitchFamily="34" charset="0"/>
              </a:rPr>
              <a:t>they are</a:t>
            </a:r>
            <a:r>
              <a:rPr lang="en-GB" sz="2000" spc="-10" dirty="0">
                <a:effectLst/>
                <a:latin typeface="Calibri" panose="020F0502020204030204" pitchFamily="34" charset="0"/>
                <a:ea typeface="Calibri" panose="020F0502020204030204" pitchFamily="34" charset="0"/>
              </a:rPr>
              <a:t> </a:t>
            </a:r>
            <a:r>
              <a:rPr lang="en-GB" sz="2000" dirty="0">
                <a:effectLst/>
                <a:latin typeface="Calibri" panose="020F0502020204030204" pitchFamily="34" charset="0"/>
                <a:ea typeface="Calibri" panose="020F0502020204030204" pitchFamily="34" charset="0"/>
              </a:rPr>
              <a:t>the</a:t>
            </a:r>
            <a:r>
              <a:rPr lang="en-GB" sz="2000" spc="-15" dirty="0">
                <a:effectLst/>
                <a:latin typeface="Calibri" panose="020F0502020204030204" pitchFamily="34" charset="0"/>
                <a:ea typeface="Calibri" panose="020F0502020204030204" pitchFamily="34" charset="0"/>
              </a:rPr>
              <a:t> </a:t>
            </a:r>
            <a:r>
              <a:rPr lang="en-GB" sz="2000" dirty="0">
                <a:effectLst/>
                <a:latin typeface="Calibri" panose="020F0502020204030204" pitchFamily="34" charset="0"/>
                <a:ea typeface="Calibri" panose="020F0502020204030204" pitchFamily="34" charset="0"/>
              </a:rPr>
              <a:t>ones</a:t>
            </a:r>
            <a:r>
              <a:rPr lang="en-GB" sz="2000" spc="-10" dirty="0">
                <a:effectLst/>
                <a:latin typeface="Calibri" panose="020F0502020204030204" pitchFamily="34" charset="0"/>
                <a:ea typeface="Calibri" panose="020F0502020204030204" pitchFamily="34" charset="0"/>
              </a:rPr>
              <a:t> </a:t>
            </a:r>
            <a:r>
              <a:rPr lang="en-GB" sz="2000" dirty="0">
                <a:effectLst/>
                <a:latin typeface="Calibri" panose="020F0502020204030204" pitchFamily="34" charset="0"/>
                <a:ea typeface="Calibri" panose="020F0502020204030204" pitchFamily="34" charset="0"/>
              </a:rPr>
              <a:t>who</a:t>
            </a:r>
            <a:r>
              <a:rPr lang="en-GB" sz="2000" spc="5" dirty="0">
                <a:effectLst/>
                <a:latin typeface="Calibri" panose="020F0502020204030204" pitchFamily="34" charset="0"/>
                <a:ea typeface="Calibri" panose="020F0502020204030204" pitchFamily="34" charset="0"/>
              </a:rPr>
              <a:t> </a:t>
            </a:r>
            <a:r>
              <a:rPr lang="en-GB" sz="2000" dirty="0">
                <a:effectLst/>
                <a:latin typeface="Calibri" panose="020F0502020204030204" pitchFamily="34" charset="0"/>
                <a:ea typeface="Calibri" panose="020F0502020204030204" pitchFamily="34" charset="0"/>
              </a:rPr>
              <a:t>have</a:t>
            </a:r>
            <a:r>
              <a:rPr lang="en-GB" sz="2000" spc="-5" dirty="0">
                <a:effectLst/>
                <a:latin typeface="Calibri" panose="020F0502020204030204" pitchFamily="34" charset="0"/>
                <a:ea typeface="Calibri" panose="020F0502020204030204" pitchFamily="34" charset="0"/>
              </a:rPr>
              <a:t> </a:t>
            </a:r>
            <a:r>
              <a:rPr lang="en-GB" sz="2000" dirty="0">
                <a:effectLst/>
                <a:latin typeface="Calibri" panose="020F0502020204030204" pitchFamily="34" charset="0"/>
                <a:ea typeface="Calibri" panose="020F0502020204030204" pitchFamily="34" charset="0"/>
              </a:rPr>
              <a:t>broken</a:t>
            </a:r>
            <a:r>
              <a:rPr lang="en-GB" sz="2000" spc="-5" dirty="0">
                <a:effectLst/>
                <a:latin typeface="Calibri" panose="020F0502020204030204" pitchFamily="34" charset="0"/>
                <a:ea typeface="Calibri" panose="020F0502020204030204" pitchFamily="34" charset="0"/>
              </a:rPr>
              <a:t> </a:t>
            </a:r>
            <a:r>
              <a:rPr lang="en-GB" sz="2000" dirty="0">
                <a:effectLst/>
                <a:latin typeface="Calibri" panose="020F0502020204030204" pitchFamily="34" charset="0"/>
                <a:ea typeface="Calibri" panose="020F0502020204030204" pitchFamily="34" charset="0"/>
              </a:rPr>
              <a:t>the</a:t>
            </a:r>
            <a:r>
              <a:rPr lang="en-GB" sz="2000" spc="-10" dirty="0">
                <a:effectLst/>
                <a:latin typeface="Calibri" panose="020F0502020204030204" pitchFamily="34" charset="0"/>
                <a:ea typeface="Calibri" panose="020F0502020204030204" pitchFamily="34" charset="0"/>
              </a:rPr>
              <a:t> </a:t>
            </a:r>
            <a:r>
              <a:rPr lang="en-GB" sz="2000" dirty="0">
                <a:effectLst/>
                <a:latin typeface="Calibri" panose="020F0502020204030204" pitchFamily="34" charset="0"/>
                <a:ea typeface="Calibri" panose="020F0502020204030204" pitchFamily="34" charset="0"/>
              </a:rPr>
              <a:t>law.</a:t>
            </a:r>
          </a:p>
          <a:p>
            <a:r>
              <a:rPr lang="en-GB" sz="1200" dirty="0">
                <a:effectLst/>
                <a:latin typeface="Calibri" panose="020F0502020204030204" pitchFamily="34" charset="0"/>
                <a:ea typeface="Calibri" panose="020F0502020204030204" pitchFamily="34" charset="0"/>
              </a:rPr>
              <a:t> </a:t>
            </a:r>
          </a:p>
          <a:p>
            <a:r>
              <a:rPr lang="en-GB" sz="1200" b="1" dirty="0">
                <a:effectLst/>
                <a:latin typeface="Calibri" panose="020F0502020204030204" pitchFamily="34" charset="0"/>
                <a:ea typeface="Calibri" panose="020F0502020204030204" pitchFamily="34" charset="0"/>
              </a:rPr>
              <a:t> </a:t>
            </a:r>
            <a:endParaRPr lang="en-GB" sz="1200" dirty="0">
              <a:effectLst/>
              <a:latin typeface="Calibri" panose="020F0502020204030204" pitchFamily="34" charset="0"/>
              <a:ea typeface="Calibri" panose="020F0502020204030204" pitchFamily="34" charset="0"/>
            </a:endParaRPr>
          </a:p>
        </p:txBody>
      </p:sp>
      <p:pic>
        <p:nvPicPr>
          <p:cNvPr id="9" name="Picture 8" descr="A silhouette of a person sitting&#10;&#10;Description automatically generated">
            <a:extLst>
              <a:ext uri="{FF2B5EF4-FFF2-40B4-BE49-F238E27FC236}">
                <a16:creationId xmlns:a16="http://schemas.microsoft.com/office/drawing/2014/main" id="{0DF20636-0BF4-A56C-0B00-C745BE1B7AE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88720" y="1987808"/>
            <a:ext cx="4470400" cy="4087872"/>
          </a:xfrm>
          <a:prstGeom prst="rect">
            <a:avLst/>
          </a:prstGeom>
        </p:spPr>
      </p:pic>
    </p:spTree>
    <p:extLst>
      <p:ext uri="{BB962C8B-B14F-4D97-AF65-F5344CB8AC3E}">
        <p14:creationId xmlns:p14="http://schemas.microsoft.com/office/powerpoint/2010/main" val="17047753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2276</Words>
  <Application>Microsoft Office PowerPoint</Application>
  <PresentationFormat>Widescreen</PresentationFormat>
  <Paragraphs>247</Paragraphs>
  <Slides>24</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Cambria</vt:lpstr>
      <vt:lpstr>Symbol</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Crooks</dc:creator>
  <cp:lastModifiedBy>Myles Dunnett</cp:lastModifiedBy>
  <cp:revision>8</cp:revision>
  <dcterms:created xsi:type="dcterms:W3CDTF">2023-11-20T07:40:17Z</dcterms:created>
  <dcterms:modified xsi:type="dcterms:W3CDTF">2024-01-02T15:45:34Z</dcterms:modified>
</cp:coreProperties>
</file>